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</p:sldMasterIdLst>
  <p:notesMasterIdLst>
    <p:notesMasterId r:id="rId16"/>
  </p:notesMasterIdLst>
  <p:sldIdLst>
    <p:sldId id="256" r:id="rId3"/>
    <p:sldId id="257" r:id="rId4"/>
    <p:sldId id="258" r:id="rId5"/>
    <p:sldId id="267" r:id="rId6"/>
    <p:sldId id="268" r:id="rId7"/>
    <p:sldId id="259" r:id="rId8"/>
    <p:sldId id="266" r:id="rId9"/>
    <p:sldId id="261" r:id="rId10"/>
    <p:sldId id="260" r:id="rId11"/>
    <p:sldId id="269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94E6"/>
    <a:srgbClr val="F98BF1"/>
    <a:srgbClr val="7A0672"/>
    <a:srgbClr val="FFF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55" d="100"/>
          <a:sy n="155" d="100"/>
        </p:scale>
        <p:origin x="498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A02B5-5D8F-4BBB-B0E9-1A362E0B7794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BF8F4-CA40-4682-BB86-83928545C6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933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Взаимодействие с УИО происходит по средствам личного</a:t>
            </a:r>
            <a:r>
              <a:rPr lang="ru-RU" baseline="0" dirty="0" smtClean="0"/>
              <a:t> кабинета, но когда требуется помощь обращаются к ЕСПП , они в свою очередь пересылают сообщения в отдел сервисов </a:t>
            </a:r>
            <a:r>
              <a:rPr lang="ru-RU" baseline="0" smtClean="0"/>
              <a:t>электронного взаимодействия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BF8F4-CA40-4682-BB86-83928545C62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313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Общее</a:t>
            </a:r>
            <a:r>
              <a:rPr lang="ru-RU" baseline="0" dirty="0" smtClean="0"/>
              <a:t> количество обращений на почту 2.4к</a:t>
            </a:r>
          </a:p>
          <a:p>
            <a:r>
              <a:rPr lang="ru-RU" baseline="0" dirty="0" smtClean="0"/>
              <a:t>Из них 1.37к обращения УИО 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BF8F4-CA40-4682-BB86-83928545C62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0056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Чат бот сделан с использованием </a:t>
            </a:r>
            <a:r>
              <a:rPr lang="en-US" dirty="0" err="1" smtClean="0"/>
              <a:t>RuBERT</a:t>
            </a:r>
            <a:r>
              <a:rPr lang="en-US" dirty="0" smtClean="0"/>
              <a:t> Tiny2 ,</a:t>
            </a:r>
            <a:r>
              <a:rPr lang="en-US" baseline="0" dirty="0" smtClean="0"/>
              <a:t> TF-IDF</a:t>
            </a:r>
            <a:r>
              <a:rPr lang="en-US" dirty="0" smtClean="0"/>
              <a:t>, BM25 </a:t>
            </a:r>
            <a:r>
              <a:rPr lang="ru-RU" dirty="0" smtClean="0"/>
              <a:t>также алгоритм Левенштейна. Поиск происходит</a:t>
            </a:r>
            <a:r>
              <a:rPr lang="en-US" baseline="0" dirty="0" smtClean="0"/>
              <a:t> </a:t>
            </a:r>
            <a:r>
              <a:rPr lang="ru-RU" baseline="0" dirty="0" smtClean="0"/>
              <a:t>в весах 70 </a:t>
            </a:r>
            <a:r>
              <a:rPr lang="en-US" baseline="0" dirty="0" err="1" smtClean="0"/>
              <a:t>rubert</a:t>
            </a:r>
            <a:r>
              <a:rPr lang="en-US" baseline="0" dirty="0" smtClean="0"/>
              <a:t> tiny2, </a:t>
            </a:r>
            <a:r>
              <a:rPr lang="ru-RU" baseline="0" dirty="0" smtClean="0"/>
              <a:t>15%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bm</a:t>
            </a:r>
            <a:r>
              <a:rPr lang="en-US" baseline="0" dirty="0" smtClean="0"/>
              <a:t> 25, 15% </a:t>
            </a:r>
            <a:r>
              <a:rPr lang="ru-RU" baseline="0" dirty="0" smtClean="0"/>
              <a:t>алгоритм </a:t>
            </a:r>
            <a:r>
              <a:rPr lang="ru-RU" baseline="0" dirty="0" err="1" smtClean="0"/>
              <a:t>левенштейна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BF8F4-CA40-4682-BB86-83928545C62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222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данном этапе чат бот готов для тестирования, сейчас идет подготовка типовых</a:t>
            </a:r>
            <a:r>
              <a:rPr lang="ru-RU" baseline="0" dirty="0" smtClean="0"/>
              <a:t> документов для согласования чат бота.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BF8F4-CA40-4682-BB86-83928545C62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29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Улучшить пользовательский опыт УИО,</a:t>
            </a:r>
            <a:r>
              <a:rPr lang="ru-RU" baseline="0" dirty="0" smtClean="0"/>
              <a:t> чтобы ВП ЕПВВ стал более френдли юзер. Снять нагрузку с ЕСПП поскольку поддержка является редиректом, и если добавить прослойку между пользователем и ЕСПП то в теории мы можем </a:t>
            </a:r>
            <a:r>
              <a:rPr lang="en-US" baseline="0" dirty="0" smtClean="0"/>
              <a:t>56</a:t>
            </a:r>
            <a:r>
              <a:rPr lang="ru-RU" baseline="0" dirty="0" smtClean="0"/>
              <a:t>% обращений фильтровать, нагрузка с ЕСПП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BF8F4-CA40-4682-BB86-83928545C62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653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4400" b="0" i="0" u="none" baseline="0">
                <a:solidFill>
                  <a:srgbClr val="000000"/>
                </a:solidFill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2400" b="1" i="0" u="none" baseline="0">
                <a:solidFill>
                  <a:srgbClr val="000000"/>
                </a:solidFill>
              </a:rPr>
              <a:t>编辑母版文本样式</a:t>
            </a:r>
          </a:p>
        </p:txBody>
      </p:sp>
      <p:sp>
        <p:nvSpPr>
          <p:cNvPr id="4" name="AutoShape 4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2800" b="0" i="0" u="none" baseline="0">
                <a:solidFill>
                  <a:srgbClr val="000000"/>
                </a:solidFill>
              </a:rPr>
              <a:t>编辑母版文本样式</a:t>
            </a:r>
          </a:p>
          <a:p>
            <a:pPr marL="685800" lvl="1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2400" b="0" i="0" u="none" baseline="0">
                <a:solidFill>
                  <a:srgbClr val="000000"/>
                </a:solidFill>
              </a:rPr>
              <a:t>第二级</a:t>
            </a:r>
          </a:p>
          <a:p>
            <a:pPr marL="1143000" lvl="2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2000" b="0" i="0" u="none" baseline="0">
                <a:solidFill>
                  <a:srgbClr val="000000"/>
                </a:solidFill>
              </a:rPr>
              <a:t>第三级</a:t>
            </a:r>
          </a:p>
          <a:p>
            <a:pPr marL="1600200" lvl="3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第四级</a:t>
            </a:r>
          </a:p>
          <a:p>
            <a:pPr marL="2057400" lvl="4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第五级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2400" b="1" i="0" u="none" baseline="0">
                <a:solidFill>
                  <a:srgbClr val="000000"/>
                </a:solidFill>
              </a:rPr>
              <a:t>编辑母版文本样式</a:t>
            </a:r>
          </a:p>
        </p:txBody>
      </p:sp>
      <p:sp>
        <p:nvSpPr>
          <p:cNvPr id="6" name="AutoShape 6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2800" b="0" i="0" u="none" baseline="0">
                <a:solidFill>
                  <a:srgbClr val="000000"/>
                </a:solidFill>
              </a:rPr>
              <a:t>编辑母版文本样式</a:t>
            </a:r>
          </a:p>
          <a:p>
            <a:pPr marL="685800" lvl="1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2400" b="0" i="0" u="none" baseline="0">
                <a:solidFill>
                  <a:srgbClr val="000000"/>
                </a:solidFill>
              </a:rPr>
              <a:t>第二级</a:t>
            </a:r>
          </a:p>
          <a:p>
            <a:pPr marL="1143000" lvl="2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2000" b="0" i="0" u="none" baseline="0">
                <a:solidFill>
                  <a:srgbClr val="000000"/>
                </a:solidFill>
              </a:rPr>
              <a:t>第三级</a:t>
            </a:r>
          </a:p>
          <a:p>
            <a:pPr marL="1600200" lvl="3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第四级</a:t>
            </a:r>
          </a:p>
          <a:p>
            <a:pPr marL="2057400" lvl="4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第五级</a:t>
            </a:r>
          </a:p>
        </p:txBody>
      </p:sp>
      <p:sp>
        <p:nvSpPr>
          <p:cNvPr id="7" name="AutoShape 7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r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2024/6/26</a:t>
            </a:r>
          </a:p>
        </p:txBody>
      </p:sp>
      <p:sp>
        <p:nvSpPr>
          <p:cNvPr id="8" name="AutoShape 8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fld id="{3386411A-70EE-422D-B97C-F56BEE3FF077}" type="slidenum"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‹#›</a:t>
            </a:fld>
            <a:endParaRPr lang="zh-CN" altLang="en-US" sz="1800" b="0" i="0" u="none" baseline="0">
              <a:solidFill>
                <a:srgbClr val="000000"/>
              </a:solidFill>
              <a:latin typeface="等线"/>
              <a:ea typeface="等线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4400" b="0" i="0" u="none" baseline="0">
                <a:solidFill>
                  <a:srgbClr val="000000"/>
                </a:solidFill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r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2024/6/26</a:t>
            </a:r>
          </a:p>
        </p:txBody>
      </p:sp>
      <p:sp>
        <p:nvSpPr>
          <p:cNvPr id="4" name="AutoShap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fld id="{3386411A-70EE-422D-B97C-F56BEE3FF077}" type="slidenum"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‹#›</a:t>
            </a:fld>
            <a:endParaRPr lang="zh-CN" altLang="en-US" sz="1800" b="0" i="0" u="none" baseline="0">
              <a:solidFill>
                <a:srgbClr val="000000"/>
              </a:solidFill>
              <a:latin typeface="等线"/>
              <a:ea typeface="等线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0" i="0" u="none" baseline="0">
                <a:solidFill>
                  <a:srgbClr val="000000"/>
                </a:solidFill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1600" b="0" i="0" u="none" baseline="0">
                <a:solidFill>
                  <a:srgbClr val="000000"/>
                </a:solidFill>
              </a:rPr>
              <a:t>编辑母版文本样式</a:t>
            </a:r>
          </a:p>
        </p:txBody>
      </p:sp>
      <p:sp>
        <p:nvSpPr>
          <p:cNvPr id="5" name="AutoShape 5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r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2024/6/26</a:t>
            </a:r>
          </a:p>
        </p:txBody>
      </p:sp>
      <p:sp>
        <p:nvSpPr>
          <p:cNvPr id="6" name="AutoShape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fld id="{3386411A-70EE-422D-B97C-F56BEE3FF077}" type="slidenum"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‹#›</a:t>
            </a:fld>
            <a:endParaRPr lang="zh-CN" altLang="en-US" sz="1800" b="0" i="0" u="none" baseline="0">
              <a:solidFill>
                <a:srgbClr val="000000"/>
              </a:solidFill>
              <a:latin typeface="等线"/>
              <a:ea typeface="等线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6000" b="0" i="0" u="none" baseline="0">
                <a:solidFill>
                  <a:srgbClr val="000000"/>
                </a:solidFill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2400" b="0" i="0" u="none" baseline="0">
                <a:solidFill>
                  <a:srgbClr val="000000">
                    <a:tint val="75000"/>
                  </a:srgbClr>
                </a:solidFill>
              </a:rPr>
              <a:t>编辑母版文本样式</a:t>
            </a:r>
          </a:p>
        </p:txBody>
      </p:sp>
      <p:sp>
        <p:nvSpPr>
          <p:cNvPr id="4" name="AutoShap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r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2024/6/26</a:t>
            </a:r>
          </a:p>
        </p:txBody>
      </p:sp>
      <p:sp>
        <p:nvSpPr>
          <p:cNvPr id="5" name="AutoShap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fld id="{3386411A-70EE-422D-B97C-F56BEE3FF077}" type="slidenum"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‹#›</a:t>
            </a:fld>
            <a:endParaRPr lang="zh-CN" altLang="en-US" sz="1800" b="0" i="0" u="none" baseline="0">
              <a:solidFill>
                <a:srgbClr val="000000"/>
              </a:solidFill>
              <a:latin typeface="等线"/>
              <a:ea typeface="等线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4400" b="0" i="0" u="none" baseline="0">
                <a:solidFill>
                  <a:srgbClr val="000000"/>
                </a:solidFill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vert" lIns="91440" tIns="45720" rIns="91440" bIns="45720" anchor="t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2800" b="0" i="0" u="none" baseline="0">
                <a:solidFill>
                  <a:srgbClr val="000000"/>
                </a:solidFill>
              </a:rPr>
              <a:t>编辑母版文本样式</a:t>
            </a:r>
          </a:p>
          <a:p>
            <a:pPr marL="685800" lvl="1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2400" b="0" i="0" u="none" baseline="0">
                <a:solidFill>
                  <a:srgbClr val="000000"/>
                </a:solidFill>
              </a:rPr>
              <a:t>第二级</a:t>
            </a:r>
          </a:p>
          <a:p>
            <a:pPr marL="1143000" lvl="2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2000" b="0" i="0" u="none" baseline="0">
                <a:solidFill>
                  <a:srgbClr val="000000"/>
                </a:solidFill>
              </a:rPr>
              <a:t>第三级</a:t>
            </a:r>
          </a:p>
          <a:p>
            <a:pPr marL="1600200" lvl="3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第四级</a:t>
            </a:r>
          </a:p>
          <a:p>
            <a:pPr marL="2057400" lvl="4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第五级</a:t>
            </a:r>
          </a:p>
        </p:txBody>
      </p:sp>
      <p:sp>
        <p:nvSpPr>
          <p:cNvPr id="4" name="AutoShap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r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2024/6/26</a:t>
            </a:r>
          </a:p>
        </p:txBody>
      </p:sp>
      <p:sp>
        <p:nvSpPr>
          <p:cNvPr id="5" name="AutoShap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fld id="{3386411A-70EE-422D-B97C-F56BEE3FF077}" type="slidenum"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‹#›</a:t>
            </a:fld>
            <a:endParaRPr lang="zh-CN" altLang="en-US" sz="1800" b="0" i="0" u="none" baseline="0">
              <a:solidFill>
                <a:srgbClr val="000000"/>
              </a:solidFill>
              <a:latin typeface="等线"/>
              <a:ea typeface="等线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4400" b="0" i="0" u="none" baseline="0">
                <a:solidFill>
                  <a:srgbClr val="000000"/>
                </a:solidFill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2800" b="0" i="0" u="none" baseline="0">
                <a:solidFill>
                  <a:srgbClr val="000000"/>
                </a:solidFill>
              </a:rPr>
              <a:t>编辑母版文本样式</a:t>
            </a:r>
          </a:p>
          <a:p>
            <a:pPr marL="685800" lvl="1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2400" b="0" i="0" u="none" baseline="0">
                <a:solidFill>
                  <a:srgbClr val="000000"/>
                </a:solidFill>
              </a:rPr>
              <a:t>第二级</a:t>
            </a:r>
          </a:p>
          <a:p>
            <a:pPr marL="1143000" lvl="2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2000" b="0" i="0" u="none" baseline="0">
                <a:solidFill>
                  <a:srgbClr val="000000"/>
                </a:solidFill>
              </a:rPr>
              <a:t>第三级</a:t>
            </a:r>
          </a:p>
          <a:p>
            <a:pPr marL="1600200" lvl="3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第四级</a:t>
            </a:r>
          </a:p>
          <a:p>
            <a:pPr marL="2057400" lvl="4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第五级</a:t>
            </a:r>
          </a:p>
        </p:txBody>
      </p:sp>
      <p:sp>
        <p:nvSpPr>
          <p:cNvPr id="4" name="AutoShape 4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2800" b="0" i="0" u="none" baseline="0">
                <a:solidFill>
                  <a:srgbClr val="000000"/>
                </a:solidFill>
              </a:rPr>
              <a:t>编辑母版文本样式</a:t>
            </a:r>
          </a:p>
          <a:p>
            <a:pPr marL="685800" lvl="1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2400" b="0" i="0" u="none" baseline="0">
                <a:solidFill>
                  <a:srgbClr val="000000"/>
                </a:solidFill>
              </a:rPr>
              <a:t>第二级</a:t>
            </a:r>
          </a:p>
          <a:p>
            <a:pPr marL="1143000" lvl="2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2000" b="0" i="0" u="none" baseline="0">
                <a:solidFill>
                  <a:srgbClr val="000000"/>
                </a:solidFill>
              </a:rPr>
              <a:t>第三级</a:t>
            </a:r>
          </a:p>
          <a:p>
            <a:pPr marL="1600200" lvl="3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第四级</a:t>
            </a:r>
          </a:p>
          <a:p>
            <a:pPr marL="2057400" lvl="4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第五级</a:t>
            </a:r>
          </a:p>
        </p:txBody>
      </p:sp>
      <p:sp>
        <p:nvSpPr>
          <p:cNvPr id="5" name="AutoShape 5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r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2024/6/26</a:t>
            </a:r>
          </a:p>
        </p:txBody>
      </p:sp>
      <p:sp>
        <p:nvSpPr>
          <p:cNvPr id="6" name="AutoShape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fld id="{3386411A-70EE-422D-B97C-F56BEE3FF077}" type="slidenum"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‹#›</a:t>
            </a:fld>
            <a:endParaRPr lang="zh-CN" altLang="en-US" sz="1800" b="0" i="0" u="none" baseline="0">
              <a:solidFill>
                <a:srgbClr val="000000"/>
              </a:solidFill>
              <a:latin typeface="等线"/>
              <a:ea typeface="等线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4400" b="0" i="0" u="none" baseline="0">
                <a:solidFill>
                  <a:srgbClr val="000000"/>
                </a:solidFill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2800" b="0" i="0" u="none" baseline="0">
                <a:solidFill>
                  <a:srgbClr val="000000"/>
                </a:solidFill>
              </a:rPr>
              <a:t>编辑母版文本样式</a:t>
            </a:r>
          </a:p>
          <a:p>
            <a:pPr marL="685800" lvl="1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2400" b="0" i="0" u="none" baseline="0">
                <a:solidFill>
                  <a:srgbClr val="000000"/>
                </a:solidFill>
              </a:rPr>
              <a:t>第二级</a:t>
            </a:r>
          </a:p>
          <a:p>
            <a:pPr marL="1143000" lvl="2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2000" b="0" i="0" u="none" baseline="0">
                <a:solidFill>
                  <a:srgbClr val="000000"/>
                </a:solidFill>
              </a:rPr>
              <a:t>第三级</a:t>
            </a:r>
          </a:p>
          <a:p>
            <a:pPr marL="1600200" lvl="3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第四级</a:t>
            </a:r>
          </a:p>
          <a:p>
            <a:pPr marL="2057400" lvl="4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第五级</a:t>
            </a:r>
          </a:p>
        </p:txBody>
      </p:sp>
      <p:sp>
        <p:nvSpPr>
          <p:cNvPr id="4" name="AutoShap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r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2024/6/26</a:t>
            </a:r>
          </a:p>
        </p:txBody>
      </p:sp>
      <p:sp>
        <p:nvSpPr>
          <p:cNvPr id="5" name="AutoShap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fld id="{3386411A-70EE-422D-B97C-F56BEE3FF077}" type="slidenum"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‹#›</a:t>
            </a:fld>
            <a:endParaRPr lang="zh-CN" altLang="en-US" sz="1800" b="0" i="0" u="none" baseline="0">
              <a:solidFill>
                <a:srgbClr val="000000"/>
              </a:solidFill>
              <a:latin typeface="等线"/>
              <a:ea typeface="等线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r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2024/6/26</a:t>
            </a:r>
          </a:p>
        </p:txBody>
      </p:sp>
      <p:sp>
        <p:nvSpPr>
          <p:cNvPr id="3" name="AutoShape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fld id="{3386411A-70EE-422D-B97C-F56BEE3FF077}" type="slidenum"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‹#›</a:t>
            </a:fld>
            <a:endParaRPr lang="zh-CN" altLang="en-US" sz="1800" b="0" i="0" u="none" baseline="0">
              <a:solidFill>
                <a:srgbClr val="000000"/>
              </a:solidFill>
              <a:latin typeface="等线"/>
              <a:ea typeface="等线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0" i="0" u="none" baseline="0">
                <a:solidFill>
                  <a:srgbClr val="000000"/>
                </a:solidFill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3200" b="0" i="0" u="none" baseline="0">
                <a:solidFill>
                  <a:srgbClr val="000000"/>
                </a:solidFill>
              </a:rPr>
              <a:t>编辑母版文本样式</a:t>
            </a:r>
          </a:p>
          <a:p>
            <a:pPr marL="685800" lvl="1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2800" b="0" i="0" u="none" baseline="0">
                <a:solidFill>
                  <a:srgbClr val="000000"/>
                </a:solidFill>
              </a:rPr>
              <a:t>第二级</a:t>
            </a:r>
          </a:p>
          <a:p>
            <a:pPr marL="1143000" lvl="2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2400" b="0" i="0" u="none" baseline="0">
                <a:solidFill>
                  <a:srgbClr val="000000"/>
                </a:solidFill>
              </a:rPr>
              <a:t>第三级</a:t>
            </a:r>
          </a:p>
          <a:p>
            <a:pPr marL="1600200" lvl="3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2000" b="0" i="0" u="none" baseline="0">
                <a:solidFill>
                  <a:srgbClr val="000000"/>
                </a:solidFill>
              </a:rPr>
              <a:t>第四级</a:t>
            </a:r>
          </a:p>
          <a:p>
            <a:pPr marL="2057400" lvl="4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2000" b="0" i="0" u="none" baseline="0">
                <a:solidFill>
                  <a:srgbClr val="000000"/>
                </a:solidFill>
              </a:rPr>
              <a:t>第五级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1600" b="0" i="0" u="none" baseline="0">
                <a:solidFill>
                  <a:srgbClr val="000000"/>
                </a:solidFill>
              </a:rPr>
              <a:t>编辑母版文本样式</a:t>
            </a:r>
          </a:p>
        </p:txBody>
      </p:sp>
      <p:sp>
        <p:nvSpPr>
          <p:cNvPr id="5" name="AutoShape 5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r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2024/6/26</a:t>
            </a:r>
          </a:p>
        </p:txBody>
      </p:sp>
      <p:sp>
        <p:nvSpPr>
          <p:cNvPr id="6" name="AutoShape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fld id="{3386411A-70EE-422D-B97C-F56BEE3FF077}" type="slidenum"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‹#›</a:t>
            </a:fld>
            <a:endParaRPr lang="zh-CN" altLang="en-US" sz="1800" b="0" i="0" u="none" baseline="0">
              <a:solidFill>
                <a:srgbClr val="000000"/>
              </a:solidFill>
              <a:latin typeface="等线"/>
              <a:ea typeface="等线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6000" b="0" i="0" u="none" baseline="0">
                <a:solidFill>
                  <a:srgbClr val="000000"/>
                </a:solidFill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2400" b="0" i="0" u="none" baseline="0">
                <a:solidFill>
                  <a:srgbClr val="000000"/>
                </a:solidFill>
              </a:rPr>
              <a:t>单击以编辑母版副标题样式</a:t>
            </a:r>
          </a:p>
        </p:txBody>
      </p:sp>
      <p:sp>
        <p:nvSpPr>
          <p:cNvPr id="4" name="AutoShap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r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2024/6/26</a:t>
            </a:r>
          </a:p>
        </p:txBody>
      </p:sp>
      <p:sp>
        <p:nvSpPr>
          <p:cNvPr id="5" name="AutoShap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fld id="{3386411A-70EE-422D-B97C-F56BEE3FF077}" type="slidenum"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‹#›</a:t>
            </a:fld>
            <a:endParaRPr lang="zh-CN" altLang="en-US" sz="1800" b="0" i="0" u="none" baseline="0">
              <a:solidFill>
                <a:srgbClr val="000000"/>
              </a:solidFill>
              <a:latin typeface="等线"/>
              <a:ea typeface="等线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/>
          <p:cNvPicPr>
            <a:picLocks noChangeAspect="1"/>
          </p:cNvPicPr>
          <p:nvPr/>
        </p:nvPicPr>
        <p:blipFill>
          <a:blip r:embed="rId2"/>
          <a:srcRect l="23646" t="3889" r="23646" b="3889"/>
          <a:stretch>
            <a:fillRect/>
          </a:stretch>
        </p:blipFill>
        <p:spPr>
          <a:xfrm>
            <a:off x="3162300" y="541682"/>
            <a:ext cx="5867400" cy="577463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vert" lIns="91440" tIns="45720" rIns="91440" bIns="4572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4400" b="0" i="0" u="none" baseline="0">
                <a:solidFill>
                  <a:srgbClr val="000000"/>
                </a:solidFill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vert" lIns="91440" tIns="45720" rIns="91440" bIns="45720" anchor="t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2800" b="0" i="0" u="none" baseline="0">
                <a:solidFill>
                  <a:srgbClr val="000000"/>
                </a:solidFill>
              </a:rPr>
              <a:t>编辑母版文本样式</a:t>
            </a:r>
          </a:p>
          <a:p>
            <a:pPr marL="685800" lvl="1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2400" b="0" i="0" u="none" baseline="0">
                <a:solidFill>
                  <a:srgbClr val="000000"/>
                </a:solidFill>
              </a:rPr>
              <a:t>第二级</a:t>
            </a:r>
          </a:p>
          <a:p>
            <a:pPr marL="1143000" lvl="2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2000" b="0" i="0" u="none" baseline="0">
                <a:solidFill>
                  <a:srgbClr val="000000"/>
                </a:solidFill>
              </a:rPr>
              <a:t>第三级</a:t>
            </a:r>
          </a:p>
          <a:p>
            <a:pPr marL="1600200" lvl="3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第四级</a:t>
            </a:r>
          </a:p>
          <a:p>
            <a:pPr marL="2057400" lvl="4" indent="-228600" algn="l">
              <a:lnSpc>
                <a:spcPct val="90000"/>
              </a:lnSpc>
              <a:spcBef>
                <a:spcPts val="500"/>
              </a:spcBef>
              <a:buNone/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第五级</a:t>
            </a:r>
          </a:p>
        </p:txBody>
      </p:sp>
      <p:sp>
        <p:nvSpPr>
          <p:cNvPr id="4" name="AutoShap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r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2024/6/26</a:t>
            </a:r>
          </a:p>
        </p:txBody>
      </p:sp>
      <p:sp>
        <p:nvSpPr>
          <p:cNvPr id="5" name="AutoShap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fld id="{3386411A-70EE-422D-B97C-F56BEE3FF077}" type="slidenum"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‹#›</a:t>
            </a:fld>
            <a:endParaRPr lang="zh-CN" altLang="en-US" sz="1800" b="0" i="0" u="none" baseline="0">
              <a:solidFill>
                <a:srgbClr val="000000"/>
              </a:solidFill>
              <a:latin typeface="等线"/>
              <a:ea typeface="等线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.png"/>
          <p:cNvPicPr>
            <a:picLocks noChangeAspect="1"/>
          </p:cNvPicPr>
          <p:nvPr/>
        </p:nvPicPr>
        <p:blipFill>
          <a:blip r:embed="rId2"/>
          <a:srcRect l="6547" r="41786"/>
          <a:stretch>
            <a:fillRect/>
          </a:stretch>
        </p:blipFill>
        <p:spPr>
          <a:xfrm>
            <a:off x="478972" y="0"/>
            <a:ext cx="62992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5.png"/>
          <p:cNvPicPr>
            <a:picLocks noChangeAspect="1"/>
          </p:cNvPicPr>
          <p:nvPr/>
        </p:nvPicPr>
        <p:blipFill>
          <a:blip r:embed="rId2"/>
          <a:srcRect l="24271" t="5185" r="24271" b="5185"/>
          <a:stretch>
            <a:fillRect/>
          </a:stretch>
        </p:blipFill>
        <p:spPr>
          <a:xfrm>
            <a:off x="3352800" y="741331"/>
            <a:ext cx="5486400" cy="537533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333500"/>
            <a:ext cx="12192000" cy="5524500"/>
          </a:xfrm>
          <a:prstGeom prst="rect">
            <a:avLst/>
          </a:prstGeom>
          <a:solidFill>
            <a:srgbClr val="FFFFFF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.png"/>
          <p:cNvPicPr>
            <a:picLocks noChangeAspect="1"/>
          </p:cNvPicPr>
          <p:nvPr/>
        </p:nvPicPr>
        <p:blipFill>
          <a:blip r:embed="rId2"/>
          <a:srcRect l="24271" t="5185" r="24271" b="63609"/>
          <a:stretch>
            <a:fillRect/>
          </a:stretch>
        </p:blipFill>
        <p:spPr>
          <a:xfrm flipV="1">
            <a:off x="3022600" y="0"/>
            <a:ext cx="6146800" cy="20967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pic>
        <p:nvPicPr>
          <p:cNvPr id="3" name="image4.png"/>
          <p:cNvPicPr>
            <a:picLocks noChangeAspect="1"/>
          </p:cNvPicPr>
          <p:nvPr/>
        </p:nvPicPr>
        <p:blipFill>
          <a:blip r:embed="rId2"/>
          <a:srcRect l="6547" r="41786"/>
          <a:stretch>
            <a:fillRect/>
          </a:stretch>
        </p:blipFill>
        <p:spPr>
          <a:xfrm>
            <a:off x="478972" y="0"/>
            <a:ext cx="62992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AutoShape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fld id="{3386411A-70EE-422D-B97C-F56BEE3FF077}" type="slidenum">
              <a:rPr lang="ko-KR" sz="1800" b="0" i="0" u="none" baseline="0">
                <a:solidFill>
                  <a:srgbClr val="000000"/>
                </a:solidFill>
                <a:latin typeface="맑은 고딕"/>
                <a:ea typeface="맑은 고딕"/>
              </a:rPr>
              <a:t>‹#›</a:t>
            </a:fld>
            <a:endParaRPr lang="ko-KR" sz="1800" b="0" i="0" u="none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</p:sldLayoutIdLst>
  <p:transition spd="slow">
    <p:push dir="u"/>
  </p:transition>
  <p:hf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388637" y="2921000"/>
            <a:ext cx="7532914" cy="12827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cap="flat" cmpd="sng">
            <a:prstDash val="solid"/>
          </a:ln>
          <a:effectLst>
            <a:outerShdw blurRad="88900" dist="88900" dir="5400000" sx="99000" sy="99000" algn="t" rotWithShape="0">
              <a:srgbClr val="000000">
                <a:alpha val="75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2388637" y="3083452"/>
            <a:ext cx="7532914" cy="556179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>
            <a:spAutoFit/>
          </a:bodyPr>
          <a:lstStyle/>
          <a:p>
            <a:pPr marL="0" algn="dist">
              <a:spcBef>
                <a:spcPct val="0"/>
              </a:spcBef>
              <a:defRPr/>
            </a:pPr>
            <a:r>
              <a:rPr lang="ru-RU" sz="3000" dirty="0" smtClean="0">
                <a:solidFill>
                  <a:srgbClr val="FFFFFF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Чат-Бот ИнфоКомпас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388637" y="3759215"/>
            <a:ext cx="7532914" cy="340735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>
            <a:spAutoFit/>
          </a:bodyPr>
          <a:lstStyle/>
          <a:p>
            <a:pPr marL="0" algn="ctr">
              <a:spcBef>
                <a:spcPct val="0"/>
              </a:spcBef>
              <a:defRPr/>
            </a:pPr>
            <a:r>
              <a:rPr lang="ru-RU" sz="1600" dirty="0">
                <a:solidFill>
                  <a:srgbClr val="FFFFFF"/>
                </a:solidFill>
                <a:latin typeface="Calibri"/>
              </a:rPr>
              <a:t>с</a:t>
            </a:r>
            <a:r>
              <a:rPr lang="ru-RU" sz="1600" dirty="0" smtClean="0">
                <a:solidFill>
                  <a:srgbClr val="FFFFFF"/>
                </a:solidFill>
                <a:latin typeface="Calibri"/>
              </a:rPr>
              <a:t>пикер: Ермилов Виктор Владимирович</a:t>
            </a:r>
            <a:endParaRPr lang="en-US" sz="1100" dirty="0"/>
          </a:p>
        </p:txBody>
      </p:sp>
      <p:cxnSp>
        <p:nvCxnSpPr>
          <p:cNvPr id="5" name="Connector 5"/>
          <p:cNvCxnSpPr/>
          <p:nvPr/>
        </p:nvCxnSpPr>
        <p:spPr>
          <a:xfrm>
            <a:off x="3276600" y="3639631"/>
            <a:ext cx="5745480" cy="0"/>
          </a:xfrm>
          <a:prstGeom prst="line">
            <a:avLst/>
          </a:prstGeom>
          <a:ln w="3175" cap="flat" cmpd="sng">
            <a:solidFill>
              <a:srgbClr val="FFFFFF"/>
            </a:solidFill>
            <a:prstDash val="solid"/>
          </a:ln>
        </p:spPr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0771" y="2625882"/>
            <a:ext cx="4226837" cy="759293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cap="flat" cmpd="sng">
            <a:prstDash val="solid"/>
          </a:ln>
          <a:effectLst>
            <a:outerShdw blurRad="88900" dist="88900" dir="5400000" sx="99000" sy="99000" algn="t" rotWithShape="0">
              <a:srgbClr val="000000">
                <a:alpha val="75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4513944" y="3562302"/>
            <a:ext cx="7678056" cy="525401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>
            <a:spAutoFit/>
          </a:bodyPr>
          <a:lstStyle/>
          <a:p>
            <a:pPr marL="0" algn="l">
              <a:spcBef>
                <a:spcPct val="0"/>
              </a:spcBef>
              <a:defRPr/>
            </a:pPr>
            <a:r>
              <a:rPr lang="ru-RU" sz="2800" dirty="0" smtClean="0">
                <a:solidFill>
                  <a:srgbClr val="FFFFFF"/>
                </a:solidFill>
                <a:latin typeface="Calibri"/>
              </a:rPr>
              <a:t>Планы на будущее</a:t>
            </a:r>
            <a:endParaRPr lang="en-US" sz="1100" dirty="0"/>
          </a:p>
        </p:txBody>
      </p:sp>
      <p:cxnSp>
        <p:nvCxnSpPr>
          <p:cNvPr id="4" name="Connector 4"/>
          <p:cNvCxnSpPr/>
          <p:nvPr/>
        </p:nvCxnSpPr>
        <p:spPr>
          <a:xfrm>
            <a:off x="4590144" y="4178182"/>
            <a:ext cx="5223325" cy="0"/>
          </a:xfrm>
          <a:prstGeom prst="line">
            <a:avLst/>
          </a:prstGeom>
          <a:ln w="3175" cap="flat" cmpd="sng">
            <a:solidFill>
              <a:srgbClr val="FFFFFF"/>
            </a:solidFill>
            <a:prstDash val="solid"/>
          </a:ln>
        </p:spPr>
      </p:cxnSp>
      <p:sp>
        <p:nvSpPr>
          <p:cNvPr id="5" name="TextBox 5"/>
          <p:cNvSpPr txBox="1"/>
          <p:nvPr/>
        </p:nvSpPr>
        <p:spPr>
          <a:xfrm>
            <a:off x="4062241" y="2619717"/>
            <a:ext cx="934356" cy="771623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>
            <a:spAutoFit/>
          </a:bodyPr>
          <a:lstStyle/>
          <a:p>
            <a:pPr marL="0" algn="dist">
              <a:spcBef>
                <a:spcPct val="0"/>
              </a:spcBef>
              <a:defRPr/>
            </a:pPr>
            <a:r>
              <a:rPr lang="ru-RU" sz="4400" b="1" dirty="0" smtClean="0">
                <a:solidFill>
                  <a:srgbClr val="FFFFFF"/>
                </a:solidFill>
                <a:latin typeface="微软雅黑"/>
                <a:ea typeface="微软雅黑"/>
              </a:rPr>
              <a:t>3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22815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arn(in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7"/>
          <p:cNvSpPr/>
          <p:nvPr/>
        </p:nvSpPr>
        <p:spPr>
          <a:xfrm>
            <a:off x="0" y="963669"/>
            <a:ext cx="1105315" cy="366949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105315" y="786915"/>
            <a:ext cx="11086685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4000" b="1" i="0" u="none" spc="300" baseline="0" dirty="0">
                <a:solidFill>
                  <a:srgbClr val="FFFFFF"/>
                </a:solidFill>
                <a:latin typeface="微软雅黑"/>
                <a:ea typeface="微软雅黑"/>
              </a:rPr>
              <a:t>Будуще</a:t>
            </a:r>
            <a:r>
              <a:rPr lang="zh-CN" altLang="en-US" sz="4000" b="1" i="0" u="none" spc="300" baseline="0" dirty="0" smtClean="0">
                <a:solidFill>
                  <a:srgbClr val="FFFFFF"/>
                </a:solidFill>
                <a:latin typeface="微软雅黑"/>
                <a:ea typeface="微软雅黑"/>
              </a:rPr>
              <a:t>е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1981200"/>
            <a:ext cx="7868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ru-RU" dirty="0" smtClean="0">
                <a:solidFill>
                  <a:schemeClr val="bg1"/>
                </a:solidFill>
              </a:rPr>
              <a:t>Планируется используя подход </a:t>
            </a:r>
            <a:r>
              <a:rPr lang="en-US" dirty="0" smtClean="0">
                <a:solidFill>
                  <a:schemeClr val="bg1"/>
                </a:solidFill>
              </a:rPr>
              <a:t>RAG (Retrieval Augmented Generation) </a:t>
            </a:r>
            <a:endParaRPr lang="ru-RU" dirty="0" smtClean="0">
              <a:solidFill>
                <a:schemeClr val="bg1"/>
              </a:solidFill>
            </a:endParaRPr>
          </a:p>
          <a:p>
            <a:pPr algn="just"/>
            <a:r>
              <a:rPr lang="ru-RU" dirty="0" smtClean="0">
                <a:solidFill>
                  <a:schemeClr val="bg1"/>
                </a:solidFill>
              </a:rPr>
              <a:t>сделать </a:t>
            </a:r>
            <a:r>
              <a:rPr lang="ru-RU" dirty="0" err="1" smtClean="0">
                <a:solidFill>
                  <a:schemeClr val="bg1"/>
                </a:solidFill>
              </a:rPr>
              <a:t>мультидокументального</a:t>
            </a:r>
            <a:r>
              <a:rPr lang="ru-RU" dirty="0" smtClean="0">
                <a:solidFill>
                  <a:schemeClr val="bg1"/>
                </a:solidFill>
              </a:rPr>
              <a:t> бота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654" y="2782955"/>
            <a:ext cx="2488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Схема </a:t>
            </a:r>
            <a:r>
              <a:rPr lang="en-US" b="1" dirty="0" smtClean="0">
                <a:solidFill>
                  <a:schemeClr val="bg1"/>
                </a:solidFill>
              </a:rPr>
              <a:t>RAG </a:t>
            </a:r>
            <a:r>
              <a:rPr lang="ru-RU" b="1" dirty="0" smtClean="0">
                <a:solidFill>
                  <a:schemeClr val="bg1"/>
                </a:solidFill>
              </a:rPr>
              <a:t>подхода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290" y="3886200"/>
            <a:ext cx="9781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Выбор</a:t>
            </a:r>
            <a:endParaRPr lang="en-US" sz="2000" dirty="0" smtClean="0">
              <a:solidFill>
                <a:schemeClr val="bg1"/>
              </a:solidFill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LLM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1272090" y="4240143"/>
            <a:ext cx="81229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4015290" y="4223383"/>
            <a:ext cx="81229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04021" y="3947755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Нарезка текста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 на чанки*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477000"/>
            <a:ext cx="3845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*чанки – отрезки текста от 100 символов до 1000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05890" y="396240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Контейнер для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чанок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20" name="Группа 19"/>
          <p:cNvGrpSpPr/>
          <p:nvPr/>
        </p:nvGrpSpPr>
        <p:grpSpPr>
          <a:xfrm>
            <a:off x="5673778" y="3470418"/>
            <a:ext cx="464716" cy="491982"/>
            <a:chOff x="5943600" y="5257800"/>
            <a:chExt cx="533400" cy="533400"/>
          </a:xfrm>
        </p:grpSpPr>
        <p:sp>
          <p:nvSpPr>
            <p:cNvPr id="14" name="Блок-схема: магнитный диск 13"/>
            <p:cNvSpPr/>
            <p:nvPr/>
          </p:nvSpPr>
          <p:spPr>
            <a:xfrm>
              <a:off x="5943600" y="5562600"/>
              <a:ext cx="533400" cy="228600"/>
            </a:xfrm>
            <a:prstGeom prst="flowChartMagneticDisk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Блок-схема: магнитный диск 14"/>
            <p:cNvSpPr/>
            <p:nvPr/>
          </p:nvSpPr>
          <p:spPr>
            <a:xfrm>
              <a:off x="5943600" y="5410200"/>
              <a:ext cx="533400" cy="228600"/>
            </a:xfrm>
            <a:prstGeom prst="flowChartMagneticDisk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Блок-схема: магнитный диск 15"/>
            <p:cNvSpPr/>
            <p:nvPr/>
          </p:nvSpPr>
          <p:spPr>
            <a:xfrm>
              <a:off x="5943600" y="5257800"/>
              <a:ext cx="533400" cy="228600"/>
            </a:xfrm>
            <a:prstGeom prst="flowChartMagneticDisk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Группа 27"/>
          <p:cNvGrpSpPr/>
          <p:nvPr/>
        </p:nvGrpSpPr>
        <p:grpSpPr>
          <a:xfrm>
            <a:off x="2823385" y="3452667"/>
            <a:ext cx="381000" cy="457200"/>
            <a:chOff x="3657600" y="4953000"/>
            <a:chExt cx="381000" cy="457200"/>
          </a:xfrm>
        </p:grpSpPr>
        <p:sp>
          <p:nvSpPr>
            <p:cNvPr id="21" name="Прямоугольник 20"/>
            <p:cNvSpPr/>
            <p:nvPr/>
          </p:nvSpPr>
          <p:spPr>
            <a:xfrm>
              <a:off x="3657600" y="4953000"/>
              <a:ext cx="381000" cy="4572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3" name="Прямая соединительная линия 22"/>
            <p:cNvCxnSpPr/>
            <p:nvPr/>
          </p:nvCxnSpPr>
          <p:spPr>
            <a:xfrm>
              <a:off x="3733800" y="5029200"/>
              <a:ext cx="2006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/>
            <p:nvPr/>
          </p:nvCxnSpPr>
          <p:spPr>
            <a:xfrm>
              <a:off x="3733800" y="5105400"/>
              <a:ext cx="2006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/>
            <p:cNvCxnSpPr/>
            <p:nvPr/>
          </p:nvCxnSpPr>
          <p:spPr>
            <a:xfrm>
              <a:off x="3733800" y="5181600"/>
              <a:ext cx="2006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/>
            <p:cNvCxnSpPr/>
            <p:nvPr/>
          </p:nvCxnSpPr>
          <p:spPr>
            <a:xfrm>
              <a:off x="3733800" y="5257800"/>
              <a:ext cx="2006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/>
            <p:cNvCxnSpPr/>
            <p:nvPr/>
          </p:nvCxnSpPr>
          <p:spPr>
            <a:xfrm>
              <a:off x="3733800" y="5334000"/>
              <a:ext cx="2006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Рисунок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7200" y="3470418"/>
            <a:ext cx="430165" cy="430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31" name="Прямая со стрелкой 30"/>
          <p:cNvCxnSpPr/>
          <p:nvPr/>
        </p:nvCxnSpPr>
        <p:spPr>
          <a:xfrm>
            <a:off x="6982163" y="4240143"/>
            <a:ext cx="81229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Группа 31"/>
          <p:cNvGrpSpPr/>
          <p:nvPr/>
        </p:nvGrpSpPr>
        <p:grpSpPr>
          <a:xfrm>
            <a:off x="8319333" y="3442492"/>
            <a:ext cx="381000" cy="547832"/>
            <a:chOff x="381000" y="2362197"/>
            <a:chExt cx="381000" cy="609603"/>
          </a:xfrm>
        </p:grpSpPr>
        <p:sp>
          <p:nvSpPr>
            <p:cNvPr id="33" name="Овал 32"/>
            <p:cNvSpPr/>
            <p:nvPr/>
          </p:nvSpPr>
          <p:spPr>
            <a:xfrm>
              <a:off x="457200" y="2362197"/>
              <a:ext cx="228600" cy="2286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Блок-схема: задержка 33"/>
            <p:cNvSpPr/>
            <p:nvPr/>
          </p:nvSpPr>
          <p:spPr>
            <a:xfrm rot="16200000">
              <a:off x="421924" y="2631724"/>
              <a:ext cx="299152" cy="381000"/>
            </a:xfrm>
            <a:prstGeom prst="flowChartDela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762673" y="4023956"/>
            <a:ext cx="1494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/>
                </a:solidFill>
              </a:rPr>
              <a:t>Вопрос </a:t>
            </a:r>
          </a:p>
          <a:p>
            <a:pPr algn="ctr"/>
            <a:r>
              <a:rPr lang="ru-RU" sz="1600" dirty="0" smtClean="0">
                <a:solidFill>
                  <a:schemeClr val="bg1"/>
                </a:solidFill>
              </a:rPr>
              <a:t>пользователя</a:t>
            </a:r>
            <a:endParaRPr lang="ru-RU" sz="1600" dirty="0">
              <a:solidFill>
                <a:schemeClr val="bg1"/>
              </a:solidFill>
            </a:endParaRPr>
          </a:p>
        </p:txBody>
      </p:sp>
      <p:cxnSp>
        <p:nvCxnSpPr>
          <p:cNvPr id="37" name="Прямая со стрелкой 36"/>
          <p:cNvCxnSpPr/>
          <p:nvPr/>
        </p:nvCxnSpPr>
        <p:spPr>
          <a:xfrm>
            <a:off x="8534400" y="4608731"/>
            <a:ext cx="0" cy="57927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Рисунок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19317" y="5257800"/>
            <a:ext cx="430165" cy="430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6" name="Соединительная линия уступом 45"/>
          <p:cNvCxnSpPr>
            <a:stCxn id="13" idx="2"/>
          </p:cNvCxnSpPr>
          <p:nvPr/>
        </p:nvCxnSpPr>
        <p:spPr>
          <a:xfrm rot="16200000" flipH="1">
            <a:off x="6143845" y="4371023"/>
            <a:ext cx="1487269" cy="1962684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985714" y="5911334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/>
                </a:solidFill>
              </a:rPr>
              <a:t>Генерация</a:t>
            </a:r>
          </a:p>
          <a:p>
            <a:pPr algn="ctr"/>
            <a:r>
              <a:rPr lang="ru-RU" sz="1600" dirty="0" smtClean="0">
                <a:solidFill>
                  <a:schemeClr val="bg1"/>
                </a:solidFill>
              </a:rPr>
              <a:t>ответа</a:t>
            </a:r>
            <a:endParaRPr lang="ru-RU" sz="1600" dirty="0">
              <a:solidFill>
                <a:schemeClr val="bg1"/>
              </a:solidFill>
            </a:endParaRPr>
          </a:p>
        </p:txBody>
      </p:sp>
      <p:cxnSp>
        <p:nvCxnSpPr>
          <p:cNvPr id="48" name="Прямая со стрелкой 47"/>
          <p:cNvCxnSpPr/>
          <p:nvPr/>
        </p:nvCxnSpPr>
        <p:spPr>
          <a:xfrm>
            <a:off x="9372600" y="6083359"/>
            <a:ext cx="81229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361193" y="6019055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Ответ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55" name="Группа 54"/>
          <p:cNvGrpSpPr/>
          <p:nvPr/>
        </p:nvGrpSpPr>
        <p:grpSpPr>
          <a:xfrm>
            <a:off x="10509421" y="5687965"/>
            <a:ext cx="395536" cy="272917"/>
            <a:chOff x="10367370" y="5352365"/>
            <a:chExt cx="395536" cy="272917"/>
          </a:xfrm>
        </p:grpSpPr>
        <p:cxnSp>
          <p:nvCxnSpPr>
            <p:cNvPr id="51" name="Прямая соединительная линия 50"/>
            <p:cNvCxnSpPr/>
            <p:nvPr/>
          </p:nvCxnSpPr>
          <p:spPr>
            <a:xfrm>
              <a:off x="10367370" y="5460525"/>
              <a:ext cx="230607" cy="1524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 flipH="1">
              <a:off x="10591800" y="5352365"/>
              <a:ext cx="171106" cy="2729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3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8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3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8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3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8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3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8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3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8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3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8" grpId="1"/>
      <p:bldP spid="3" grpId="0"/>
      <p:bldP spid="9" grpId="0"/>
      <p:bldP spid="13" grpId="0"/>
      <p:bldP spid="36" grpId="0"/>
      <p:bldP spid="47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6471" y="1797788"/>
            <a:ext cx="894896" cy="894896"/>
            <a:chOff x="1316472" y="2556021"/>
            <a:chExt cx="894896" cy="894896"/>
          </a:xfrm>
        </p:grpSpPr>
        <p:sp>
          <p:nvSpPr>
            <p:cNvPr id="3" name="AutoShape 3"/>
            <p:cNvSpPr/>
            <p:nvPr/>
          </p:nvSpPr>
          <p:spPr>
            <a:xfrm>
              <a:off x="1316472" y="2556021"/>
              <a:ext cx="894896" cy="894896"/>
            </a:xfrm>
            <a:prstGeom prst="ellipse">
              <a:avLst/>
            </a:prstGeom>
            <a:gradFill>
              <a:gsLst>
                <a:gs pos="0">
                  <a:srgbClr val="7B5A85"/>
                </a:gs>
                <a:gs pos="100000">
                  <a:srgbClr val="C35954"/>
                </a:gs>
              </a:gsLst>
            </a:gradFill>
            <a:ln w="3175" cap="flat" cmpd="sng">
              <a:solidFill>
                <a:srgbClr val="FFFFFF"/>
              </a:solidFill>
              <a:prstDash val="solid"/>
            </a:ln>
            <a:effectLst>
              <a:outerShdw blurRad="88900" dist="63500" dir="5400000" sx="99000" sy="99000" algn="t" rotWithShape="0">
                <a:srgbClr val="000000">
                  <a:alpha val="45000"/>
                </a:srgbClr>
              </a:outerShdw>
            </a:effectLst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1570131" y="2782586"/>
              <a:ext cx="387578" cy="441766"/>
              <a:chOff x="4021138" y="1814513"/>
              <a:chExt cx="669925" cy="763588"/>
            </a:xfrm>
            <a:solidFill>
              <a:srgbClr val="FFFFFF">
                <a:lumMod val="95000"/>
              </a:srgbClr>
            </a:solidFill>
          </p:grpSpPr>
          <p:sp>
            <p:nvSpPr>
              <p:cNvPr id="5" name="Freeform 5"/>
              <p:cNvSpPr/>
              <p:nvPr/>
            </p:nvSpPr>
            <p:spPr>
              <a:xfrm>
                <a:off x="4140200" y="1938338"/>
                <a:ext cx="431800" cy="63976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</p:spPr>
            <p:txBody>
              <a:bodyPr vert="horz" wrap="square" lIns="91440" tIns="45720" rIns="91440" bIns="45720" anchor="t">
                <a:prstTxWarp prst="textNoShape">
                  <a:avLst/>
                </a:prstTxWarp>
                <a:normAutofit/>
              </a:bodyPr>
              <a:lstStyle/>
              <a:p>
                <a:pPr marL="0" algn="l"/>
                <a:endParaRPr/>
              </a:p>
            </p:txBody>
          </p:sp>
          <p:sp>
            <p:nvSpPr>
              <p:cNvPr id="6" name="AutoShape 6"/>
              <p:cNvSpPr/>
              <p:nvPr/>
            </p:nvSpPr>
            <p:spPr>
              <a:xfrm>
                <a:off x="4338638" y="1814513"/>
                <a:ext cx="23813" cy="68263"/>
              </a:xfrm>
              <a:prstGeom prst="rect">
                <a:avLst/>
              </a:prstGeom>
              <a:grpFill/>
            </p:spPr>
            <p:txBody>
              <a:bodyPr vert="horz" wrap="square" lIns="91440" tIns="45720" rIns="91440" bIns="45720" anchor="t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marL="0" algn="l"/>
                <a:endParaRPr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4173538" y="1855788"/>
                <a:ext cx="55563" cy="71438"/>
              </a:xfrm>
              <a:custGeom>
                <a:avLst/>
                <a:gdLst/>
                <a:ahLst/>
                <a:cxnLst/>
                <a:rect l="l" t="t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</p:spPr>
            <p:txBody>
              <a:bodyPr vert="horz" wrap="square" lIns="91440" tIns="45720" rIns="91440" bIns="45720" anchor="t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marL="0" algn="l"/>
                <a:endParaRPr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4057650" y="1976438"/>
                <a:ext cx="69850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</p:spPr>
            <p:txBody>
              <a:bodyPr vert="horz" wrap="square" lIns="91440" tIns="45720" rIns="91440" bIns="45720" anchor="t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marL="0" algn="l"/>
                <a:endParaRPr/>
              </a:p>
            </p:txBody>
          </p:sp>
          <p:sp>
            <p:nvSpPr>
              <p:cNvPr id="9" name="AutoShape 9"/>
              <p:cNvSpPr/>
              <p:nvPr/>
            </p:nvSpPr>
            <p:spPr>
              <a:xfrm>
                <a:off x="4021138" y="2143125"/>
                <a:ext cx="68263" cy="22225"/>
              </a:xfrm>
              <a:prstGeom prst="rect">
                <a:avLst/>
              </a:prstGeom>
              <a:grpFill/>
            </p:spPr>
            <p:txBody>
              <a:bodyPr vert="horz" wrap="square" lIns="91440" tIns="45720" rIns="91440" bIns="45720" anchor="t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marL="0" algn="l"/>
                <a:endParaRPr/>
              </a:p>
            </p:txBody>
          </p:sp>
          <p:sp>
            <p:nvSpPr>
              <p:cNvPr id="10" name="AutoShape 10"/>
              <p:cNvSpPr/>
              <p:nvPr/>
            </p:nvSpPr>
            <p:spPr>
              <a:xfrm>
                <a:off x="4621213" y="2133600"/>
                <a:ext cx="69850" cy="22225"/>
              </a:xfrm>
              <a:prstGeom prst="rect">
                <a:avLst/>
              </a:prstGeom>
              <a:grpFill/>
            </p:spPr>
            <p:txBody>
              <a:bodyPr vert="horz" wrap="square" lIns="91440" tIns="45720" rIns="91440" bIns="45720" anchor="t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marL="0" algn="l"/>
                <a:endParaRPr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4578350" y="1966913"/>
                <a:ext cx="69850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</p:spPr>
            <p:txBody>
              <a:bodyPr vert="horz" wrap="square" lIns="91440" tIns="45720" rIns="91440" bIns="45720" anchor="t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marL="0" algn="l"/>
                <a:endParaRPr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4473575" y="1849438"/>
                <a:ext cx="55563" cy="73025"/>
              </a:xfrm>
              <a:custGeom>
                <a:avLst/>
                <a:gdLst/>
                <a:ahLst/>
                <a:cxnLst/>
                <a:rect l="l" t="t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</p:spPr>
            <p:txBody>
              <a:bodyPr vert="horz" wrap="square" lIns="91440" tIns="45720" rIns="91440" bIns="45720" anchor="t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marL="0" algn="l"/>
                <a:endParaRPr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4579938" y="2271713"/>
                <a:ext cx="73025" cy="52388"/>
              </a:xfrm>
              <a:custGeom>
                <a:avLst/>
                <a:gdLst/>
                <a:ahLst/>
                <a:cxnLst/>
                <a:rect l="l" t="t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</p:spPr>
            <p:txBody>
              <a:bodyPr vert="horz" wrap="square" lIns="91440" tIns="45720" rIns="91440" bIns="45720" anchor="t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marL="0" algn="l"/>
                <a:endParaRPr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059238" y="2279650"/>
                <a:ext cx="71438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</p:spPr>
            <p:txBody>
              <a:bodyPr vert="horz" wrap="square" lIns="91440" tIns="45720" rIns="91440" bIns="45720" anchor="t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marL="0" algn="l"/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9980631" y="1797788"/>
            <a:ext cx="894896" cy="894896"/>
            <a:chOff x="9980632" y="2556021"/>
            <a:chExt cx="894896" cy="894896"/>
          </a:xfrm>
        </p:grpSpPr>
        <p:sp>
          <p:nvSpPr>
            <p:cNvPr id="16" name="AutoShape 16"/>
            <p:cNvSpPr/>
            <p:nvPr/>
          </p:nvSpPr>
          <p:spPr>
            <a:xfrm>
              <a:off x="9980632" y="2556021"/>
              <a:ext cx="894896" cy="894896"/>
            </a:xfrm>
            <a:prstGeom prst="ellipse">
              <a:avLst/>
            </a:prstGeom>
            <a:gradFill>
              <a:gsLst>
                <a:gs pos="0">
                  <a:srgbClr val="7B5A85"/>
                </a:gs>
                <a:gs pos="100000">
                  <a:srgbClr val="C35954"/>
                </a:gs>
              </a:gsLst>
            </a:gradFill>
            <a:ln w="3175" cap="flat" cmpd="sng">
              <a:solidFill>
                <a:srgbClr val="FFFFFF"/>
              </a:solidFill>
              <a:prstDash val="solid"/>
            </a:ln>
            <a:effectLst>
              <a:outerShdw blurRad="88900" dist="63500" dir="5400000" sx="99000" sy="99000" algn="t" rotWithShape="0">
                <a:srgbClr val="000000">
                  <a:alpha val="45000"/>
                </a:srgbClr>
              </a:outerShdw>
            </a:effectLst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10212708" y="2799578"/>
              <a:ext cx="430744" cy="407783"/>
              <a:chOff x="2835275" y="3127375"/>
              <a:chExt cx="744538" cy="704850"/>
            </a:xfrm>
            <a:solidFill>
              <a:srgbClr val="FFFFFF">
                <a:lumMod val="95000"/>
              </a:srgbClr>
            </a:solidFill>
          </p:grpSpPr>
          <p:sp>
            <p:nvSpPr>
              <p:cNvPr id="18" name="Freeform 18"/>
              <p:cNvSpPr/>
              <p:nvPr/>
            </p:nvSpPr>
            <p:spPr>
              <a:xfrm>
                <a:off x="2835275" y="3324225"/>
                <a:ext cx="504825" cy="50800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</p:spPr>
            <p:txBody>
              <a:bodyPr vert="horz" wrap="square" lIns="91440" tIns="45720" rIns="91440" bIns="45720" anchor="t">
                <a:prstTxWarp prst="textNoShape">
                  <a:avLst/>
                </a:prstTxWarp>
                <a:normAutofit fontScale="85000" lnSpcReduction="20000"/>
              </a:bodyPr>
              <a:lstStyle/>
              <a:p>
                <a:pPr marL="0" algn="l"/>
                <a:endParaRPr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963863" y="3462338"/>
                <a:ext cx="242888" cy="2444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</p:spPr>
            <p:txBody>
              <a:bodyPr vert="horz" wrap="square" lIns="91440" tIns="45720" rIns="91440" bIns="45720" anchor="t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marL="0" algn="l"/>
                <a:endParaRPr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3238500" y="3127375"/>
                <a:ext cx="34131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</p:spPr>
            <p:txBody>
              <a:bodyPr vert="horz" wrap="square" lIns="91440" tIns="45720" rIns="91440" bIns="45720" anchor="t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pPr marL="0" algn="l"/>
                <a:endParaRPr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3335338" y="3232150"/>
                <a:ext cx="142875" cy="141288"/>
              </a:xfrm>
              <a:custGeom>
                <a:avLst/>
                <a:gdLst/>
                <a:ahLst/>
                <a:cxnLst/>
                <a:rect l="l" t="t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</p:spPr>
            <p:txBody>
              <a:bodyPr vert="horz" wrap="square" lIns="91440" tIns="45720" rIns="91440" bIns="45720" anchor="t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marL="0" algn="l"/>
                <a:endParaRPr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3352800" y="3486150"/>
                <a:ext cx="200025" cy="20161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</p:spPr>
            <p:txBody>
              <a:bodyPr vert="horz" wrap="square" lIns="91440" tIns="45720" rIns="91440" bIns="45720" anchor="t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marL="0" algn="l"/>
                <a:endParaRPr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3414713" y="3549650"/>
                <a:ext cx="74613" cy="74613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</p:spPr>
            <p:txBody>
              <a:bodyPr vert="horz" wrap="square" lIns="91440" tIns="45720" rIns="91440" bIns="45720" anchor="t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marL="0" algn="l"/>
                <a:endParaRPr/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2921000" y="3421063"/>
                <a:ext cx="165100" cy="163513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</p:spPr>
            <p:txBody>
              <a:bodyPr vert="horz" wrap="square" lIns="91440" tIns="45720" rIns="91440" bIns="45720" anchor="t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marL="0" algn="l"/>
                <a:endParaRPr/>
              </a:p>
            </p:txBody>
          </p:sp>
        </p:grpSp>
      </p:grpSp>
      <p:cxnSp>
        <p:nvCxnSpPr>
          <p:cNvPr id="25" name="Connector 25"/>
          <p:cNvCxnSpPr/>
          <p:nvPr/>
        </p:nvCxnSpPr>
        <p:spPr>
          <a:xfrm>
            <a:off x="2219324" y="2245236"/>
            <a:ext cx="7750175" cy="0"/>
          </a:xfrm>
          <a:prstGeom prst="line">
            <a:avLst/>
          </a:prstGeom>
          <a:ln w="6350" cap="flat" cmpd="sng">
            <a:solidFill>
              <a:srgbClr val="000000">
                <a:lumMod val="75000"/>
                <a:lumOff val="25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26" name="TextBox 26"/>
          <p:cNvSpPr txBox="1"/>
          <p:nvPr/>
        </p:nvSpPr>
        <p:spPr>
          <a:xfrm>
            <a:off x="2222499" y="1845645"/>
            <a:ext cx="2802137" cy="33855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ko-KR" sz="1600" b="1" i="0" u="none" baseline="0">
                <a:solidFill>
                  <a:srgbClr val="7C5A85"/>
                </a:solidFill>
                <a:latin typeface="Calibri"/>
                <a:ea typeface="Calibri"/>
              </a:rPr>
              <a:t>Итоги</a:t>
            </a:r>
            <a:endParaRPr lang="en-US" sz="1100"/>
          </a:p>
        </p:txBody>
      </p:sp>
      <p:sp>
        <p:nvSpPr>
          <p:cNvPr id="27" name="TextBox 27"/>
          <p:cNvSpPr txBox="1"/>
          <p:nvPr/>
        </p:nvSpPr>
        <p:spPr>
          <a:xfrm>
            <a:off x="7102498" y="1843962"/>
            <a:ext cx="2872205" cy="33855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r">
              <a:defRPr/>
            </a:pPr>
            <a:r>
              <a:rPr lang="ko-KR" sz="1600" b="1" i="0" u="none" baseline="0">
                <a:solidFill>
                  <a:srgbClr val="C35954"/>
                </a:solidFill>
                <a:latin typeface="Calibri"/>
                <a:ea typeface="Calibri"/>
              </a:rPr>
              <a:t>Будущие шаги</a:t>
            </a:r>
            <a:r>
              <a:rPr lang="zh-CN" altLang="en-US" sz="1600" b="1" i="0" u="none" baseline="0">
                <a:solidFill>
                  <a:srgbClr val="C35954"/>
                </a:solidFill>
                <a:latin typeface="Calibri"/>
                <a:ea typeface="Calibri"/>
              </a:rPr>
              <a:t> </a:t>
            </a:r>
            <a:endParaRPr lang="en-US" sz="1100"/>
          </a:p>
        </p:txBody>
      </p:sp>
      <p:sp>
        <p:nvSpPr>
          <p:cNvPr id="28" name="AutoShape 28"/>
          <p:cNvSpPr/>
          <p:nvPr/>
        </p:nvSpPr>
        <p:spPr>
          <a:xfrm>
            <a:off x="1493028" y="2854878"/>
            <a:ext cx="45719" cy="612000"/>
          </a:xfrm>
          <a:prstGeom prst="rect">
            <a:avLst/>
          </a:prstGeom>
          <a:solidFill>
            <a:srgbClr val="7C5A85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29" name="AutoShape 29"/>
          <p:cNvSpPr/>
          <p:nvPr/>
        </p:nvSpPr>
        <p:spPr>
          <a:xfrm rot="5400000" flipH="1">
            <a:off x="6071551" y="6249136"/>
            <a:ext cx="45719" cy="670362"/>
          </a:xfrm>
          <a:prstGeom prst="rect">
            <a:avLst/>
          </a:prstGeom>
          <a:solidFill>
            <a:srgbClr val="A05D81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0" name="AutoShape 30"/>
          <p:cNvSpPr/>
          <p:nvPr/>
        </p:nvSpPr>
        <p:spPr>
          <a:xfrm flipH="1">
            <a:off x="10596103" y="2872057"/>
            <a:ext cx="45719" cy="612000"/>
          </a:xfrm>
          <a:prstGeom prst="rect">
            <a:avLst/>
          </a:prstGeom>
          <a:solidFill>
            <a:srgbClr val="C35954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r"/>
            <a:endParaRPr/>
          </a:p>
        </p:txBody>
      </p:sp>
      <p:pic>
        <p:nvPicPr>
          <p:cNvPr id="31" name="image6.png"/>
          <p:cNvPicPr>
            <a:picLocks noChangeAspect="1"/>
          </p:cNvPicPr>
          <p:nvPr/>
        </p:nvPicPr>
        <p:blipFill>
          <a:blip r:embed="rId2"/>
          <a:srcRect l="24271" t="5185" r="24271" b="5185"/>
          <a:stretch>
            <a:fillRect/>
          </a:stretch>
        </p:blipFill>
        <p:spPr>
          <a:xfrm>
            <a:off x="4671847" y="1277353"/>
            <a:ext cx="2778925" cy="2722671"/>
          </a:xfrm>
          <a:prstGeom prst="rect">
            <a:avLst/>
          </a:prstGeom>
        </p:spPr>
      </p:pic>
      <p:sp>
        <p:nvSpPr>
          <p:cNvPr id="32" name="AutoShape 32"/>
          <p:cNvSpPr/>
          <p:nvPr/>
        </p:nvSpPr>
        <p:spPr>
          <a:xfrm>
            <a:off x="0" y="963669"/>
            <a:ext cx="1105315" cy="366949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3" name="TextBox 33"/>
          <p:cNvSpPr txBox="1"/>
          <p:nvPr/>
        </p:nvSpPr>
        <p:spPr>
          <a:xfrm>
            <a:off x="1113273" y="799205"/>
            <a:ext cx="11078727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4000" b="1" i="0" u="none" spc="300" baseline="0">
                <a:solidFill>
                  <a:srgbClr val="FFFFFF"/>
                </a:solidFill>
                <a:latin typeface="微软雅黑"/>
                <a:ea typeface="微软雅黑"/>
              </a:rPr>
              <a:t>Заключение</a:t>
            </a:r>
            <a:endParaRPr lang="en-US" sz="1100"/>
          </a:p>
        </p:txBody>
      </p:sp>
      <p:sp>
        <p:nvSpPr>
          <p:cNvPr id="34" name="TextBox 34"/>
          <p:cNvSpPr txBox="1"/>
          <p:nvPr/>
        </p:nvSpPr>
        <p:spPr>
          <a:xfrm>
            <a:off x="3449150" y="4860326"/>
            <a:ext cx="5290526" cy="33855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ru-RU" sz="1600" b="1" dirty="0" smtClean="0">
                <a:solidFill>
                  <a:srgbClr val="A05D81"/>
                </a:solidFill>
                <a:latin typeface="Calibri"/>
              </a:rPr>
              <a:t>Инсай</a:t>
            </a:r>
            <a:r>
              <a:rPr lang="ru-RU" sz="1600" b="1" dirty="0">
                <a:solidFill>
                  <a:srgbClr val="A05D81"/>
                </a:solidFill>
                <a:latin typeface="Calibri"/>
              </a:rPr>
              <a:t>т</a:t>
            </a:r>
            <a:r>
              <a:rPr lang="ru-RU" sz="1600" b="1" dirty="0" smtClean="0">
                <a:solidFill>
                  <a:srgbClr val="A05D81"/>
                </a:solidFill>
                <a:latin typeface="Calibri"/>
              </a:rPr>
              <a:t>ы</a:t>
            </a:r>
            <a:endParaRPr lang="en-US" sz="1100" dirty="0"/>
          </a:p>
        </p:txBody>
      </p:sp>
      <p:sp>
        <p:nvSpPr>
          <p:cNvPr id="35" name="TextBox 35"/>
          <p:cNvSpPr txBox="1"/>
          <p:nvPr/>
        </p:nvSpPr>
        <p:spPr>
          <a:xfrm>
            <a:off x="3449150" y="5267301"/>
            <a:ext cx="5290526" cy="1202510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ru-RU" sz="1200" dirty="0">
                <a:solidFill>
                  <a:srgbClr val="FFFFFF"/>
                </a:solidFill>
                <a:latin typeface="Tahoma"/>
                <a:ea typeface="Tahoma"/>
              </a:rPr>
              <a:t>С</a:t>
            </a:r>
            <a:r>
              <a:rPr lang="ru-RU" sz="1200" dirty="0" smtClean="0">
                <a:solidFill>
                  <a:srgbClr val="FFFFFF"/>
                </a:solidFill>
                <a:latin typeface="Tahoma"/>
                <a:ea typeface="Tahoma"/>
              </a:rPr>
              <a:t>ейчас </a:t>
            </a:r>
            <a:r>
              <a:rPr lang="ru-RU" sz="1200" dirty="0">
                <a:solidFill>
                  <a:srgbClr val="FFFFFF"/>
                </a:solidFill>
                <a:latin typeface="Tahoma"/>
                <a:ea typeface="Tahoma"/>
              </a:rPr>
              <a:t>прослеживается потенциал «конструктора», то есть любой отдел, который хочет себе такого бота. Может составить БД вопрос-ответ, поменять развилку на их вопросы, и составить новый файл links.xlsx с ссылками, которые относятся к </a:t>
            </a:r>
            <a:r>
              <a:rPr lang="ru-RU" sz="1200" dirty="0" smtClean="0">
                <a:solidFill>
                  <a:srgbClr val="FFFFFF"/>
                </a:solidFill>
                <a:latin typeface="Tahoma"/>
                <a:ea typeface="Tahoma"/>
              </a:rPr>
              <a:t>отделу</a:t>
            </a:r>
            <a:r>
              <a:rPr lang="en-US" sz="1200" b="0" i="0" u="none" baseline="0" dirty="0" smtClean="0">
                <a:solidFill>
                  <a:srgbClr val="FFFFFF"/>
                </a:solidFill>
                <a:latin typeface="Tahoma"/>
                <a:ea typeface="Tahoma"/>
              </a:rPr>
              <a:t>.</a:t>
            </a:r>
            <a:endParaRPr lang="en-US" sz="1100" dirty="0"/>
          </a:p>
        </p:txBody>
      </p:sp>
      <p:sp>
        <p:nvSpPr>
          <p:cNvPr id="36" name="TextBox 36"/>
          <p:cNvSpPr txBox="1"/>
          <p:nvPr/>
        </p:nvSpPr>
        <p:spPr>
          <a:xfrm flipH="1">
            <a:off x="7434068" y="2785663"/>
            <a:ext cx="3150603" cy="648512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>
            <a:spAutoFit/>
          </a:bodyPr>
          <a:lstStyle/>
          <a:p>
            <a:pPr marL="0" algn="l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200" b="0" i="0" u="none" baseline="0" dirty="0" smtClean="0">
                <a:solidFill>
                  <a:srgbClr val="FFFFFF"/>
                </a:solidFill>
                <a:latin typeface="Tahoma"/>
                <a:ea typeface="Tahoma"/>
              </a:rPr>
              <a:t>Регулярные </a:t>
            </a:r>
            <a:r>
              <a:rPr lang="en-US" sz="1200" b="0" i="0" u="none" baseline="0" dirty="0">
                <a:solidFill>
                  <a:srgbClr val="FFFFFF"/>
                </a:solidFill>
                <a:latin typeface="Tahoma"/>
                <a:ea typeface="Tahoma"/>
              </a:rPr>
              <a:t>обновления и адаптации станут основой устойчивости в будущем.</a:t>
            </a:r>
            <a:endParaRPr lang="en-US" sz="1100" dirty="0"/>
          </a:p>
        </p:txBody>
      </p:sp>
      <p:sp>
        <p:nvSpPr>
          <p:cNvPr id="37" name="TextBox 37"/>
          <p:cNvSpPr txBox="1"/>
          <p:nvPr/>
        </p:nvSpPr>
        <p:spPr>
          <a:xfrm>
            <a:off x="1550178" y="2780853"/>
            <a:ext cx="3150603" cy="1756508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>
            <a:spAutoFit/>
          </a:bodyPr>
          <a:lstStyle/>
          <a:p>
            <a:pPr marL="0" algn="l">
              <a:lnSpc>
                <a:spcPct val="150000"/>
              </a:lnSpc>
              <a:spcBef>
                <a:spcPct val="0"/>
              </a:spcBef>
              <a:defRPr/>
            </a:pPr>
            <a:r>
              <a:rPr lang="ru-RU" sz="1200" b="0" i="0" u="none" baseline="0" dirty="0" smtClean="0">
                <a:solidFill>
                  <a:srgbClr val="FFFFFF"/>
                </a:solidFill>
                <a:latin typeface="Tahoma"/>
                <a:ea typeface="Tahoma"/>
              </a:rPr>
              <a:t>Чат</a:t>
            </a:r>
            <a:r>
              <a:rPr lang="ru-RU" sz="1200" b="0" i="0" u="none" dirty="0" smtClean="0">
                <a:solidFill>
                  <a:srgbClr val="FFFFFF"/>
                </a:solidFill>
                <a:latin typeface="Tahoma"/>
                <a:ea typeface="Tahoma"/>
              </a:rPr>
              <a:t> – бот </a:t>
            </a:r>
            <a:r>
              <a:rPr lang="ru-RU" sz="1200" b="0" i="0" u="none" dirty="0" err="1" smtClean="0">
                <a:solidFill>
                  <a:srgbClr val="FFFFFF"/>
                </a:solidFill>
                <a:latin typeface="Tahoma"/>
                <a:ea typeface="Tahoma"/>
              </a:rPr>
              <a:t>ИнфоКомпас</a:t>
            </a:r>
            <a:r>
              <a:rPr lang="ru-RU" sz="1200" b="0" i="0" u="none" dirty="0" smtClean="0">
                <a:solidFill>
                  <a:srgbClr val="FFFFFF"/>
                </a:solidFill>
                <a:latin typeface="Tahoma"/>
                <a:ea typeface="Tahoma"/>
              </a:rPr>
              <a:t> является мощным</a:t>
            </a:r>
          </a:p>
          <a:p>
            <a:pPr marL="0" algn="l">
              <a:lnSpc>
                <a:spcPct val="150000"/>
              </a:lnSpc>
              <a:spcBef>
                <a:spcPct val="0"/>
              </a:spcBef>
              <a:defRPr/>
            </a:pPr>
            <a:r>
              <a:rPr lang="ru-RU" sz="1200" dirty="0" smtClean="0">
                <a:solidFill>
                  <a:srgbClr val="FFFFFF"/>
                </a:solidFill>
                <a:latin typeface="Tahoma"/>
                <a:ea typeface="Tahoma"/>
              </a:rPr>
              <a:t>инструментом для поиска информации, который использует современные методы обработки текста. Благодаря автоматическому механизму построение матриц векторов и кэша </a:t>
            </a:r>
            <a:r>
              <a:rPr lang="ru-RU" sz="1200" dirty="0" err="1" smtClean="0">
                <a:solidFill>
                  <a:srgbClr val="FFFFFF"/>
                </a:solidFill>
                <a:latin typeface="Tahoma"/>
                <a:ea typeface="Tahoma"/>
              </a:rPr>
              <a:t>эмбеддингов</a:t>
            </a:r>
            <a:r>
              <a:rPr lang="ru-RU" sz="1200" dirty="0" smtClean="0">
                <a:solidFill>
                  <a:srgbClr val="FFFFFF"/>
                </a:solidFill>
                <a:latin typeface="Tahoma"/>
                <a:ea typeface="Tahoma"/>
              </a:rPr>
              <a:t>.</a:t>
            </a:r>
            <a:endParaRPr lang="en-US" sz="1100" dirty="0"/>
          </a:p>
        </p:txBody>
      </p:sp>
      <p:sp>
        <p:nvSpPr>
          <p:cNvPr id="38" name="AutoShape 38"/>
          <p:cNvSpPr/>
          <p:nvPr/>
        </p:nvSpPr>
        <p:spPr>
          <a:xfrm>
            <a:off x="5384799" y="3288824"/>
            <a:ext cx="1422400" cy="1422400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  <a:ln w="19050" cap="flat" cmpd="sng">
            <a:solidFill>
              <a:srgbClr val="C35954"/>
            </a:solidFill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5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5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5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5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5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5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 animBg="1"/>
      <p:bldP spid="29" grpId="0" animBg="1"/>
      <p:bldP spid="30" grpId="0" animBg="1"/>
      <p:bldP spid="32" grpId="0" animBg="1"/>
      <p:bldP spid="33" grpId="0"/>
      <p:bldP spid="33" grpId="1"/>
      <p:bldP spid="34" grpId="0"/>
      <p:bldP spid="35" grpId="0"/>
      <p:bldP spid="36" grpId="0"/>
      <p:bldP spid="37" grpId="0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215640" y="3002280"/>
            <a:ext cx="5760720" cy="107823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cap="flat" cmpd="sng">
            <a:prstDash val="solid"/>
          </a:ln>
          <a:effectLst>
            <a:outerShdw blurRad="88900" dist="88900" dir="5400000" sx="99000" sy="99000" algn="t" rotWithShape="0">
              <a:srgbClr val="000000">
                <a:alpha val="75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3586153" y="3062497"/>
            <a:ext cx="5019696" cy="648512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>
            <a:spAutoFit/>
          </a:bodyPr>
          <a:lstStyle/>
          <a:p>
            <a:pPr marL="0" algn="dist">
              <a:spcBef>
                <a:spcPct val="0"/>
              </a:spcBef>
              <a:defRPr/>
            </a:pPr>
            <a:r>
              <a:rPr lang="ru-RU" sz="36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Connector 5"/>
          <p:cNvCxnSpPr/>
          <p:nvPr/>
        </p:nvCxnSpPr>
        <p:spPr>
          <a:xfrm>
            <a:off x="3586152" y="3670409"/>
            <a:ext cx="5019697" cy="0"/>
          </a:xfrm>
          <a:prstGeom prst="line">
            <a:avLst/>
          </a:prstGeom>
          <a:ln w="3175" cap="flat" cmpd="sng">
            <a:solidFill>
              <a:srgbClr val="FFFFFF"/>
            </a:solidFill>
            <a:prstDash val="solid"/>
          </a:ln>
        </p:spPr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arn(in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557954" y="1511301"/>
            <a:ext cx="5076092" cy="974724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cap="flat" cmpd="sng">
            <a:prstDash val="solid"/>
          </a:ln>
          <a:effectLst>
            <a:outerShdw blurRad="88900" dist="88900" dir="5400000" sx="99000" sy="99000" algn="t" rotWithShape="0">
              <a:srgbClr val="000000">
                <a:alpha val="75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3859623" y="1588979"/>
            <a:ext cx="4472753" cy="525401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>
            <a:spAutoFit/>
          </a:bodyPr>
          <a:lstStyle/>
          <a:p>
            <a:pPr marL="0" algn="ctr">
              <a:spcBef>
                <a:spcPct val="0"/>
              </a:spcBef>
              <a:defRPr/>
            </a:pPr>
            <a:r>
              <a:rPr lang="zh-CN" altLang="en-US" sz="28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Содержание</a:t>
            </a:r>
            <a:endParaRPr lang="en-US" sz="1100"/>
          </a:p>
        </p:txBody>
      </p:sp>
      <p:cxnSp>
        <p:nvCxnSpPr>
          <p:cNvPr id="5" name="Connector 5"/>
          <p:cNvCxnSpPr/>
          <p:nvPr/>
        </p:nvCxnSpPr>
        <p:spPr>
          <a:xfrm>
            <a:off x="3935046" y="2106086"/>
            <a:ext cx="4314892" cy="0"/>
          </a:xfrm>
          <a:prstGeom prst="line">
            <a:avLst/>
          </a:prstGeom>
          <a:ln w="3175" cap="flat" cmpd="sng">
            <a:solidFill>
              <a:srgbClr val="FFFFFF"/>
            </a:solidFill>
            <a:prstDash val="solid"/>
          </a:ln>
        </p:spPr>
      </p:cxnSp>
      <p:sp>
        <p:nvSpPr>
          <p:cNvPr id="6" name="AutoShape 6"/>
          <p:cNvSpPr/>
          <p:nvPr/>
        </p:nvSpPr>
        <p:spPr>
          <a:xfrm>
            <a:off x="1371600" y="3513436"/>
            <a:ext cx="432024" cy="432024"/>
          </a:xfrm>
          <a:prstGeom prst="ellipse">
            <a:avLst/>
          </a:prstGeom>
          <a:solidFill>
            <a:srgbClr val="7B5A85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 fontScale="85000" lnSpcReduction="20000"/>
          </a:bodyPr>
          <a:lstStyle/>
          <a:p>
            <a:pPr marL="0" algn="ctr"/>
            <a:r>
              <a:rPr lang="en-US" sz="2000" b="0" i="0" u="none" baseline="0" dirty="0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57400" y="3610792"/>
            <a:ext cx="2758288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0" i="0" u="none" spc="300" baseline="0" dirty="0">
                <a:solidFill>
                  <a:srgbClr val="FFFFFF"/>
                </a:solidFill>
                <a:latin typeface="微软雅黑"/>
                <a:ea typeface="微软雅黑"/>
              </a:rPr>
              <a:t>Введени</a:t>
            </a:r>
            <a:r>
              <a:rPr lang="zh-CN" altLang="en-US" sz="1600" b="0" i="0" u="none" spc="300" baseline="0" dirty="0" smtClean="0">
                <a:solidFill>
                  <a:srgbClr val="FFFFFF"/>
                </a:solidFill>
                <a:latin typeface="微软雅黑"/>
                <a:ea typeface="微软雅黑"/>
              </a:rPr>
              <a:t>е</a:t>
            </a:r>
            <a:endParaRPr lang="en-US" sz="1100" dirty="0"/>
          </a:p>
        </p:txBody>
      </p:sp>
      <p:sp>
        <p:nvSpPr>
          <p:cNvPr id="8" name="AutoShape 6"/>
          <p:cNvSpPr/>
          <p:nvPr/>
        </p:nvSpPr>
        <p:spPr>
          <a:xfrm>
            <a:off x="1371600" y="4191000"/>
            <a:ext cx="432024" cy="432024"/>
          </a:xfrm>
          <a:prstGeom prst="ellipse">
            <a:avLst/>
          </a:prstGeom>
          <a:solidFill>
            <a:srgbClr val="7B5A85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 fontScale="85000" lnSpcReduction="20000"/>
          </a:bodyPr>
          <a:lstStyle/>
          <a:p>
            <a:pPr marL="0" algn="ctr"/>
            <a:r>
              <a:rPr lang="ru-RU" sz="2000" dirty="0">
                <a:solidFill>
                  <a:schemeClr val="lt1"/>
                </a:solidFill>
                <a:latin typeface="맑은 고딕"/>
                <a:ea typeface="맑은 고딕"/>
              </a:rPr>
              <a:t>2</a:t>
            </a:r>
            <a:endParaRPr lang="en-US" sz="2000" b="0" i="0" u="none" baseline="0" dirty="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4223357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Цели и задачи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AutoShape 6"/>
          <p:cNvSpPr/>
          <p:nvPr/>
        </p:nvSpPr>
        <p:spPr>
          <a:xfrm>
            <a:off x="1371600" y="4821424"/>
            <a:ext cx="432024" cy="432024"/>
          </a:xfrm>
          <a:prstGeom prst="ellipse">
            <a:avLst/>
          </a:prstGeom>
          <a:solidFill>
            <a:srgbClr val="7B5A85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 fontScale="85000" lnSpcReduction="20000"/>
          </a:bodyPr>
          <a:lstStyle/>
          <a:p>
            <a:pPr marL="0" algn="ctr"/>
            <a:r>
              <a:rPr lang="ru-RU" sz="2000" dirty="0">
                <a:solidFill>
                  <a:schemeClr val="lt1"/>
                </a:solidFill>
                <a:latin typeface="맑은 고딕"/>
                <a:ea typeface="맑은 고딕"/>
              </a:rPr>
              <a:t>3</a:t>
            </a:r>
            <a:endParaRPr lang="en-US" sz="2000" b="0" i="0" u="none" baseline="0" dirty="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11" name="AutoShape 6"/>
          <p:cNvSpPr/>
          <p:nvPr/>
        </p:nvSpPr>
        <p:spPr>
          <a:xfrm>
            <a:off x="1392195" y="5486400"/>
            <a:ext cx="432024" cy="432024"/>
          </a:xfrm>
          <a:prstGeom prst="ellipse">
            <a:avLst/>
          </a:prstGeom>
          <a:solidFill>
            <a:srgbClr val="7B5A85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 fontScale="85000" lnSpcReduction="20000"/>
          </a:bodyPr>
          <a:lstStyle/>
          <a:p>
            <a:pPr marL="0" algn="ctr"/>
            <a:r>
              <a:rPr lang="ru-RU" sz="2000" dirty="0">
                <a:solidFill>
                  <a:schemeClr val="lt1"/>
                </a:solidFill>
                <a:latin typeface="맑은 고딕"/>
                <a:ea typeface="맑은 고딕"/>
              </a:rPr>
              <a:t>4</a:t>
            </a:r>
            <a:endParaRPr lang="en-US" sz="2000" b="0" i="0" u="none" baseline="0" dirty="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45043" y="483972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Планы на будущее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7400" y="551774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</a:t>
            </a:r>
            <a:r>
              <a:rPr lang="ru-RU" dirty="0" smtClean="0">
                <a:solidFill>
                  <a:schemeClr val="bg1"/>
                </a:solidFill>
              </a:rPr>
              <a:t>аключение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0771" y="2625882"/>
            <a:ext cx="4226837" cy="759293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cap="flat" cmpd="sng">
            <a:prstDash val="solid"/>
          </a:ln>
          <a:effectLst>
            <a:outerShdw blurRad="88900" dist="88900" dir="5400000" sx="99000" sy="99000" algn="t" rotWithShape="0">
              <a:srgbClr val="000000">
                <a:alpha val="75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4513944" y="3562302"/>
            <a:ext cx="7678056" cy="525401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>
            <a:spAutoFit/>
          </a:bodyPr>
          <a:lstStyle/>
          <a:p>
            <a:pPr marL="0" algn="l">
              <a:spcBef>
                <a:spcPct val="0"/>
              </a:spcBef>
              <a:defRPr/>
            </a:pPr>
            <a:r>
              <a:rPr lang="zh-CN" altLang="en-US" sz="2800" b="0" i="0" u="none" baseline="0" dirty="0">
                <a:solidFill>
                  <a:srgbClr val="FFFFFF"/>
                </a:solidFill>
                <a:latin typeface="Calibri"/>
                <a:ea typeface="Calibri"/>
              </a:rPr>
              <a:t>Введени</a:t>
            </a:r>
            <a:r>
              <a:rPr lang="zh-CN" altLang="en-US" sz="2800" b="0" i="0" u="none" baseline="0" dirty="0" smtClean="0">
                <a:solidFill>
                  <a:srgbClr val="FFFFFF"/>
                </a:solidFill>
                <a:latin typeface="Calibri"/>
                <a:ea typeface="Calibri"/>
              </a:rPr>
              <a:t>е</a:t>
            </a:r>
            <a:endParaRPr lang="en-US" sz="1100" dirty="0"/>
          </a:p>
        </p:txBody>
      </p:sp>
      <p:cxnSp>
        <p:nvCxnSpPr>
          <p:cNvPr id="4" name="Connector 4"/>
          <p:cNvCxnSpPr/>
          <p:nvPr/>
        </p:nvCxnSpPr>
        <p:spPr>
          <a:xfrm>
            <a:off x="4590144" y="4178182"/>
            <a:ext cx="5223325" cy="0"/>
          </a:xfrm>
          <a:prstGeom prst="line">
            <a:avLst/>
          </a:prstGeom>
          <a:ln w="3175" cap="flat" cmpd="sng">
            <a:solidFill>
              <a:srgbClr val="FFFFFF"/>
            </a:solidFill>
            <a:prstDash val="solid"/>
          </a:ln>
        </p:spPr>
      </p:cxnSp>
      <p:sp>
        <p:nvSpPr>
          <p:cNvPr id="5" name="TextBox 5"/>
          <p:cNvSpPr txBox="1"/>
          <p:nvPr/>
        </p:nvSpPr>
        <p:spPr>
          <a:xfrm>
            <a:off x="4062241" y="2619717"/>
            <a:ext cx="934356" cy="771623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>
            <a:spAutoFit/>
          </a:bodyPr>
          <a:lstStyle/>
          <a:p>
            <a:pPr marL="0" algn="dist">
              <a:spcBef>
                <a:spcPct val="0"/>
              </a:spcBef>
              <a:defRPr/>
            </a:pPr>
            <a:r>
              <a:rPr lang="en-US" sz="4400" b="1" i="0" u="none" baseline="0" dirty="0" smtClean="0">
                <a:solidFill>
                  <a:srgbClr val="FFFFFF"/>
                </a:solidFill>
                <a:latin typeface="微软雅黑"/>
                <a:ea typeface="微软雅黑"/>
              </a:rPr>
              <a:t>1</a:t>
            </a:r>
            <a:endParaRPr lang="en-US" sz="11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>
            <a:off x="0" y="963669"/>
            <a:ext cx="1105315" cy="366949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098124" y="793200"/>
            <a:ext cx="11093876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ru-RU" sz="4000" b="1" spc="300" dirty="0" smtClean="0">
                <a:solidFill>
                  <a:srgbClr val="FFFFFF"/>
                </a:solidFill>
                <a:latin typeface="微软雅黑"/>
                <a:ea typeface="微软雅黑"/>
              </a:rPr>
              <a:t>Схема взаимодействия УИО</a:t>
            </a:r>
            <a:endParaRPr lang="en-US" sz="1100" dirty="0"/>
          </a:p>
        </p:txBody>
      </p:sp>
      <p:grpSp>
        <p:nvGrpSpPr>
          <p:cNvPr id="29" name="Группа 28"/>
          <p:cNvGrpSpPr/>
          <p:nvPr/>
        </p:nvGrpSpPr>
        <p:grpSpPr>
          <a:xfrm>
            <a:off x="1447800" y="3429000"/>
            <a:ext cx="381000" cy="609603"/>
            <a:chOff x="381000" y="2362197"/>
            <a:chExt cx="381000" cy="609603"/>
          </a:xfrm>
        </p:grpSpPr>
        <p:sp>
          <p:nvSpPr>
            <p:cNvPr id="27" name="Овал 26"/>
            <p:cNvSpPr/>
            <p:nvPr/>
          </p:nvSpPr>
          <p:spPr>
            <a:xfrm>
              <a:off x="457200" y="2362197"/>
              <a:ext cx="228600" cy="2286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Блок-схема: задержка 27"/>
            <p:cNvSpPr/>
            <p:nvPr/>
          </p:nvSpPr>
          <p:spPr>
            <a:xfrm rot="16200000">
              <a:off x="421924" y="2631724"/>
              <a:ext cx="299152" cy="381000"/>
            </a:xfrm>
            <a:prstGeom prst="flowChartDela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31" name="Прямая со стрелкой 30"/>
          <p:cNvCxnSpPr/>
          <p:nvPr/>
        </p:nvCxnSpPr>
        <p:spPr>
          <a:xfrm>
            <a:off x="2260499" y="3739451"/>
            <a:ext cx="8382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50799" y="4116585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</a:t>
            </a:r>
            <a:r>
              <a:rPr lang="ru-RU" dirty="0" smtClean="0">
                <a:solidFill>
                  <a:schemeClr val="bg1"/>
                </a:solidFill>
              </a:rPr>
              <a:t>ользователь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35" name="Группа 34"/>
          <p:cNvGrpSpPr/>
          <p:nvPr/>
        </p:nvGrpSpPr>
        <p:grpSpPr>
          <a:xfrm>
            <a:off x="3365399" y="3452236"/>
            <a:ext cx="525294" cy="572876"/>
            <a:chOff x="2743200" y="2318128"/>
            <a:chExt cx="525294" cy="57287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2815346" y="2618834"/>
              <a:ext cx="381000" cy="272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Равнобедренный треугольник 33"/>
            <p:cNvSpPr/>
            <p:nvPr/>
          </p:nvSpPr>
          <p:spPr>
            <a:xfrm>
              <a:off x="2743200" y="2318128"/>
              <a:ext cx="525294" cy="2286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103702" y="412854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ЛК УИО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38" name="Прямая со стрелкой 37"/>
          <p:cNvCxnSpPr/>
          <p:nvPr/>
        </p:nvCxnSpPr>
        <p:spPr>
          <a:xfrm>
            <a:off x="4241699" y="3752942"/>
            <a:ext cx="9525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517445" y="3398999"/>
            <a:ext cx="420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?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54415" y="3976890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</a:rPr>
              <a:t>Возникает вопрос</a:t>
            </a:r>
          </a:p>
          <a:p>
            <a:pPr algn="ctr"/>
            <a:r>
              <a:rPr lang="ru-RU" sz="1600" dirty="0" smtClean="0">
                <a:solidFill>
                  <a:schemeClr val="bg1"/>
                </a:solidFill>
              </a:rPr>
              <a:t>или ошибка</a:t>
            </a:r>
            <a:endParaRPr lang="ru-RU" sz="1600" dirty="0">
              <a:solidFill>
                <a:schemeClr val="bg1"/>
              </a:solidFill>
            </a:endParaRPr>
          </a:p>
        </p:txBody>
      </p:sp>
      <p:cxnSp>
        <p:nvCxnSpPr>
          <p:cNvPr id="42" name="Прямая со стрелкой 41"/>
          <p:cNvCxnSpPr/>
          <p:nvPr/>
        </p:nvCxnSpPr>
        <p:spPr>
          <a:xfrm>
            <a:off x="6260999" y="3757757"/>
            <a:ext cx="13716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673986" y="424644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ЕСПП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50" name="Прямая со стрелкой 49"/>
          <p:cNvCxnSpPr/>
          <p:nvPr/>
        </p:nvCxnSpPr>
        <p:spPr>
          <a:xfrm>
            <a:off x="8459779" y="3777733"/>
            <a:ext cx="9525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Группа 62"/>
          <p:cNvGrpSpPr/>
          <p:nvPr/>
        </p:nvGrpSpPr>
        <p:grpSpPr>
          <a:xfrm>
            <a:off x="7861199" y="3506982"/>
            <a:ext cx="381000" cy="609603"/>
            <a:chOff x="7861199" y="3506982"/>
            <a:chExt cx="381000" cy="609603"/>
          </a:xfrm>
        </p:grpSpPr>
        <p:grpSp>
          <p:nvGrpSpPr>
            <p:cNvPr id="45" name="Группа 44"/>
            <p:cNvGrpSpPr/>
            <p:nvPr/>
          </p:nvGrpSpPr>
          <p:grpSpPr>
            <a:xfrm>
              <a:off x="7861199" y="3506982"/>
              <a:ext cx="381000" cy="609603"/>
              <a:chOff x="381000" y="2362197"/>
              <a:chExt cx="381000" cy="609603"/>
            </a:xfrm>
          </p:grpSpPr>
          <p:sp>
            <p:nvSpPr>
              <p:cNvPr id="46" name="Овал 45"/>
              <p:cNvSpPr/>
              <p:nvPr/>
            </p:nvSpPr>
            <p:spPr>
              <a:xfrm>
                <a:off x="457200" y="2362197"/>
                <a:ext cx="228600" cy="2286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7" name="Блок-схема: задержка 46"/>
              <p:cNvSpPr/>
              <p:nvPr/>
            </p:nvSpPr>
            <p:spPr>
              <a:xfrm rot="16200000">
                <a:off x="421924" y="2631724"/>
                <a:ext cx="299152" cy="381000"/>
              </a:xfrm>
              <a:prstGeom prst="flowChartDelay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51" name="Рисунок 5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37399" y="3875159"/>
              <a:ext cx="204237" cy="204237"/>
            </a:xfrm>
            <a:prstGeom prst="rect">
              <a:avLst/>
            </a:prstGeom>
          </p:spPr>
        </p:pic>
        <p:pic>
          <p:nvPicPr>
            <p:cNvPr id="52" name="Рисунок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01589" y="3976890"/>
              <a:ext cx="127261" cy="127261"/>
            </a:xfrm>
            <a:prstGeom prst="rect">
              <a:avLst/>
            </a:prstGeom>
          </p:spPr>
        </p:pic>
      </p:grpSp>
      <p:grpSp>
        <p:nvGrpSpPr>
          <p:cNvPr id="59" name="Группа 58"/>
          <p:cNvGrpSpPr/>
          <p:nvPr/>
        </p:nvGrpSpPr>
        <p:grpSpPr>
          <a:xfrm>
            <a:off x="9766199" y="3385354"/>
            <a:ext cx="914400" cy="743192"/>
            <a:chOff x="9144000" y="2251246"/>
            <a:chExt cx="914400" cy="743192"/>
          </a:xfrm>
        </p:grpSpPr>
        <p:sp>
          <p:nvSpPr>
            <p:cNvPr id="53" name="Прямоугольник 52"/>
            <p:cNvSpPr/>
            <p:nvPr/>
          </p:nvSpPr>
          <p:spPr>
            <a:xfrm>
              <a:off x="9220200" y="2643625"/>
              <a:ext cx="152400" cy="3508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Прямоугольник 53"/>
            <p:cNvSpPr/>
            <p:nvPr/>
          </p:nvSpPr>
          <p:spPr>
            <a:xfrm>
              <a:off x="9525000" y="2643625"/>
              <a:ext cx="152400" cy="3508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/>
            <p:cNvSpPr/>
            <p:nvPr/>
          </p:nvSpPr>
          <p:spPr>
            <a:xfrm>
              <a:off x="9829800" y="2643625"/>
              <a:ext cx="152400" cy="3508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Равнобедренный треугольник 55"/>
            <p:cNvSpPr/>
            <p:nvPr/>
          </p:nvSpPr>
          <p:spPr>
            <a:xfrm>
              <a:off x="9144000" y="2251246"/>
              <a:ext cx="914400" cy="31369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9094782" y="4218376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 smtClean="0">
                <a:solidFill>
                  <a:schemeClr val="bg1"/>
                </a:solidFill>
              </a:rPr>
              <a:t>Отдел сервисов </a:t>
            </a:r>
          </a:p>
          <a:p>
            <a:pPr algn="ctr"/>
            <a:r>
              <a:rPr lang="ru-RU" sz="1200" dirty="0" smtClean="0">
                <a:solidFill>
                  <a:schemeClr val="bg1"/>
                </a:solidFill>
              </a:rPr>
              <a:t>электронного взаимодействия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429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5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5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5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5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50"/>
                            </p:stCondLst>
                            <p:childTnLst>
                              <p:par>
                                <p:cTn id="6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5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5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50"/>
                            </p:stCondLst>
                            <p:childTnLst>
                              <p:par>
                                <p:cTn id="7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5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0" grpId="1"/>
      <p:bldP spid="32" grpId="0"/>
      <p:bldP spid="36" grpId="0"/>
      <p:bldP spid="39" grpId="0"/>
      <p:bldP spid="40" grpId="0"/>
      <p:bldP spid="49" grpId="0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/>
          <p:nvPr/>
        </p:nvSpPr>
        <p:spPr>
          <a:xfrm>
            <a:off x="0" y="963669"/>
            <a:ext cx="1105315" cy="366949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066800" y="793200"/>
            <a:ext cx="11086685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ru-RU" altLang="zh-CN" sz="4000" b="1" spc="300" dirty="0" smtClean="0">
                <a:solidFill>
                  <a:srgbClr val="FFFFFF"/>
                </a:solidFill>
                <a:latin typeface="微软雅黑"/>
                <a:ea typeface="微软雅黑"/>
              </a:rPr>
              <a:t>Статистика</a:t>
            </a:r>
            <a:r>
              <a:rPr lang="en-US" altLang="zh-CN" sz="4000" b="1" spc="300" dirty="0" smtClean="0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r>
              <a:rPr lang="ru-RU" altLang="zh-CN" sz="4000" b="1" spc="300" dirty="0" smtClean="0">
                <a:solidFill>
                  <a:srgbClr val="FFFFFF"/>
                </a:solidFill>
                <a:latin typeface="微软雅黑"/>
                <a:ea typeface="微软雅黑"/>
              </a:rPr>
              <a:t>обращений </a:t>
            </a:r>
            <a:endParaRPr lang="en-US" sz="1100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0" y="1946684"/>
            <a:ext cx="8839200" cy="656876"/>
            <a:chOff x="0" y="4669957"/>
            <a:chExt cx="7239000" cy="656876"/>
          </a:xfrm>
        </p:grpSpPr>
        <p:sp>
          <p:nvSpPr>
            <p:cNvPr id="36" name="AutoShape 9"/>
            <p:cNvSpPr/>
            <p:nvPr/>
          </p:nvSpPr>
          <p:spPr>
            <a:xfrm>
              <a:off x="0" y="4742858"/>
              <a:ext cx="7239000" cy="575832"/>
            </a:xfrm>
            <a:prstGeom prst="rect">
              <a:avLst/>
            </a:prstGeom>
            <a:gradFill>
              <a:gsLst>
                <a:gs pos="0">
                  <a:srgbClr val="7B5A85"/>
                </a:gs>
                <a:gs pos="100000">
                  <a:srgbClr val="C35954"/>
                </a:gs>
              </a:gsLst>
            </a:gra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6635" y="4680502"/>
              <a:ext cx="2608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>
                  <a:solidFill>
                    <a:schemeClr val="bg1"/>
                  </a:solidFill>
                </a:rPr>
                <a:t>Всего обращений</a:t>
              </a:r>
            </a:p>
            <a:p>
              <a:r>
                <a:rPr lang="ru-RU" dirty="0">
                  <a:solidFill>
                    <a:schemeClr val="bg1"/>
                  </a:solidFill>
                </a:rPr>
                <a:t>н</a:t>
              </a:r>
              <a:r>
                <a:rPr lang="ru-RU" dirty="0" smtClean="0">
                  <a:solidFill>
                    <a:schemeClr val="bg1"/>
                  </a:solidFill>
                </a:rPr>
                <a:t>а внутреннюю почту</a:t>
              </a:r>
              <a:endParaRPr lang="ru-RU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00098" y="4669957"/>
              <a:ext cx="533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~</a:t>
              </a:r>
              <a:endParaRPr lang="ru-RU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557095" y="4790395"/>
              <a:ext cx="7473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2.4</a:t>
              </a:r>
              <a:r>
                <a:rPr lang="ru-RU" sz="2400" dirty="0" smtClean="0">
                  <a:solidFill>
                    <a:schemeClr val="bg1"/>
                  </a:solidFill>
                </a:rPr>
                <a:t>к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59413" y="4821173"/>
              <a:ext cx="8795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 smtClean="0">
                  <a:solidFill>
                    <a:schemeClr val="bg1"/>
                  </a:solidFill>
                </a:rPr>
                <a:t>100%</a:t>
              </a:r>
              <a:endParaRPr lang="ru-R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0" y="3193867"/>
            <a:ext cx="6172200" cy="618061"/>
            <a:chOff x="0" y="5548001"/>
            <a:chExt cx="4953000" cy="618061"/>
          </a:xfrm>
        </p:grpSpPr>
        <p:sp>
          <p:nvSpPr>
            <p:cNvPr id="37" name="AutoShape 9"/>
            <p:cNvSpPr/>
            <p:nvPr/>
          </p:nvSpPr>
          <p:spPr>
            <a:xfrm>
              <a:off x="0" y="5590230"/>
              <a:ext cx="4953000" cy="575832"/>
            </a:xfrm>
            <a:prstGeom prst="rect">
              <a:avLst/>
            </a:prstGeom>
            <a:gradFill>
              <a:gsLst>
                <a:gs pos="0">
                  <a:srgbClr val="7B5A85"/>
                </a:gs>
                <a:gs pos="100000">
                  <a:srgbClr val="C35954"/>
                </a:gs>
              </a:gsLst>
            </a:gra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75041" y="5647313"/>
              <a:ext cx="9989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1</a:t>
              </a:r>
              <a:r>
                <a:rPr lang="ru-RU" sz="2400" dirty="0" smtClean="0">
                  <a:solidFill>
                    <a:schemeClr val="bg1"/>
                  </a:solidFill>
                </a:rPr>
                <a:t>.</a:t>
              </a:r>
              <a:r>
                <a:rPr lang="en-US" sz="2400" dirty="0" smtClean="0">
                  <a:solidFill>
                    <a:schemeClr val="bg1"/>
                  </a:solidFill>
                </a:rPr>
                <a:t>3</a:t>
              </a:r>
              <a:r>
                <a:rPr lang="ru-RU" sz="2400" dirty="0" smtClean="0">
                  <a:solidFill>
                    <a:schemeClr val="bg1"/>
                  </a:solidFill>
                </a:rPr>
                <a:t>7к</a:t>
              </a:r>
              <a:r>
                <a:rPr lang="ru-RU" dirty="0" smtClean="0"/>
                <a:t> </a:t>
              </a:r>
              <a:endParaRPr lang="ru-RU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03391" y="5548001"/>
              <a:ext cx="4796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chemeClr val="bg1"/>
                  </a:solidFill>
                </a:rPr>
                <a:t>~</a:t>
              </a:r>
              <a:endParaRPr lang="ru-RU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95818" y="5680472"/>
              <a:ext cx="2052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>
                  <a:solidFill>
                    <a:schemeClr val="bg1"/>
                  </a:solidFill>
                </a:rPr>
                <a:t>Обращений УИО</a:t>
              </a:r>
              <a:endParaRPr lang="ru-RU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298631" y="5693479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 smtClean="0">
                  <a:solidFill>
                    <a:schemeClr val="bg1"/>
                  </a:solidFill>
                </a:rPr>
                <a:t>56%</a:t>
              </a:r>
              <a:endParaRPr lang="ru-RU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-13782" y="6513112"/>
            <a:ext cx="2646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50" dirty="0" smtClean="0">
                <a:solidFill>
                  <a:schemeClr val="bg1"/>
                </a:solidFill>
              </a:rPr>
              <a:t>* Данные актуальные на октябрь 2024</a:t>
            </a:r>
            <a:endParaRPr lang="ru-RU" sz="1050" dirty="0">
              <a:solidFill>
                <a:schemeClr val="bg1"/>
              </a:solidFill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-37795" y="4454552"/>
            <a:ext cx="3578967" cy="567519"/>
            <a:chOff x="-37795" y="4431848"/>
            <a:chExt cx="3578967" cy="567519"/>
          </a:xfrm>
        </p:grpSpPr>
        <p:sp>
          <p:nvSpPr>
            <p:cNvPr id="85" name="AutoShape 16"/>
            <p:cNvSpPr/>
            <p:nvPr/>
          </p:nvSpPr>
          <p:spPr>
            <a:xfrm>
              <a:off x="1792" y="4431848"/>
              <a:ext cx="3539380" cy="567519"/>
            </a:xfrm>
            <a:prstGeom prst="rect">
              <a:avLst/>
            </a:prstGeom>
            <a:gradFill>
              <a:gsLst>
                <a:gs pos="0">
                  <a:srgbClr val="7B5A85"/>
                </a:gs>
                <a:gs pos="100000">
                  <a:srgbClr val="C35954"/>
                </a:gs>
              </a:gsLst>
            </a:gra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-37795" y="4517642"/>
              <a:ext cx="2919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>
                  <a:solidFill>
                    <a:schemeClr val="bg1"/>
                  </a:solidFill>
                </a:rPr>
                <a:t>Всего сотрудников ЕСПП</a:t>
              </a:r>
              <a:endParaRPr lang="ru-RU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66151" y="4471475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dirty="0" smtClean="0">
                  <a:solidFill>
                    <a:schemeClr val="bg1"/>
                  </a:solidFill>
                </a:rPr>
                <a:t>26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10580381" y="2131061"/>
            <a:ext cx="1606280" cy="366949"/>
            <a:chOff x="5943600" y="5338808"/>
            <a:chExt cx="1821578" cy="366949"/>
          </a:xfrm>
        </p:grpSpPr>
        <p:sp>
          <p:nvSpPr>
            <p:cNvPr id="89" name="AutoShape 16"/>
            <p:cNvSpPr/>
            <p:nvPr/>
          </p:nvSpPr>
          <p:spPr>
            <a:xfrm>
              <a:off x="5943600" y="5338808"/>
              <a:ext cx="1821578" cy="366949"/>
            </a:xfrm>
            <a:prstGeom prst="rect">
              <a:avLst/>
            </a:prstGeom>
            <a:gradFill>
              <a:gsLst>
                <a:gs pos="0">
                  <a:srgbClr val="7B5A85"/>
                </a:gs>
                <a:gs pos="100000">
                  <a:srgbClr val="C35954"/>
                </a:gs>
              </a:gsLst>
            </a:gra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72200" y="5345828"/>
              <a:ext cx="12570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 smtClean="0">
                  <a:solidFill>
                    <a:schemeClr val="bg1"/>
                  </a:solidFill>
                </a:rPr>
                <a:t>Без чат-бота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1" name="Группа 90"/>
          <p:cNvGrpSpPr/>
          <p:nvPr/>
        </p:nvGrpSpPr>
        <p:grpSpPr>
          <a:xfrm>
            <a:off x="10580381" y="2612199"/>
            <a:ext cx="1600200" cy="366949"/>
            <a:chOff x="8624766" y="4394278"/>
            <a:chExt cx="1600200" cy="366949"/>
          </a:xfrm>
        </p:grpSpPr>
        <p:sp>
          <p:nvSpPr>
            <p:cNvPr id="87" name="AutoShape 16"/>
            <p:cNvSpPr/>
            <p:nvPr/>
          </p:nvSpPr>
          <p:spPr>
            <a:xfrm>
              <a:off x="8624766" y="4394278"/>
              <a:ext cx="1600200" cy="366949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rgbClr val="7030A0"/>
                </a:gs>
              </a:gsLst>
            </a:gra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809153" y="4418709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 smtClean="0">
                  <a:solidFill>
                    <a:schemeClr val="bg1"/>
                  </a:solidFill>
                </a:rPr>
                <a:t>С чат-ботом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1" name="Группа 110"/>
          <p:cNvGrpSpPr/>
          <p:nvPr/>
        </p:nvGrpSpPr>
        <p:grpSpPr>
          <a:xfrm>
            <a:off x="-1070" y="2502952"/>
            <a:ext cx="4321393" cy="646331"/>
            <a:chOff x="-1070" y="2502952"/>
            <a:chExt cx="4321393" cy="646331"/>
          </a:xfrm>
        </p:grpSpPr>
        <p:sp>
          <p:nvSpPr>
            <p:cNvPr id="86" name="AutoShape 16"/>
            <p:cNvSpPr/>
            <p:nvPr/>
          </p:nvSpPr>
          <p:spPr>
            <a:xfrm>
              <a:off x="-1070" y="2593015"/>
              <a:ext cx="4306375" cy="532381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rgbClr val="7030A0"/>
                </a:gs>
              </a:gsLst>
            </a:gra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875131" y="2618270"/>
              <a:ext cx="510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dirty="0" smtClean="0">
                  <a:solidFill>
                    <a:schemeClr val="bg1"/>
                  </a:solidFill>
                </a:rPr>
                <a:t>1к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58780" y="2502952"/>
              <a:ext cx="651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~</a:t>
              </a:r>
              <a:endParaRPr lang="ru-RU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246301" y="2649048"/>
              <a:ext cx="10740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 smtClean="0">
                  <a:solidFill>
                    <a:schemeClr val="bg1"/>
                  </a:solidFill>
                </a:rPr>
                <a:t>44%</a:t>
              </a:r>
              <a:endParaRPr lang="ru-R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3" name="Группа 102"/>
          <p:cNvGrpSpPr/>
          <p:nvPr/>
        </p:nvGrpSpPr>
        <p:grpSpPr>
          <a:xfrm>
            <a:off x="0" y="3727443"/>
            <a:ext cx="2487415" cy="618908"/>
            <a:chOff x="-1" y="3774364"/>
            <a:chExt cx="3246302" cy="618908"/>
          </a:xfrm>
        </p:grpSpPr>
        <p:sp>
          <p:nvSpPr>
            <p:cNvPr id="99" name="AutoShape 16"/>
            <p:cNvSpPr/>
            <p:nvPr/>
          </p:nvSpPr>
          <p:spPr>
            <a:xfrm>
              <a:off x="-1" y="3853565"/>
              <a:ext cx="3200401" cy="539707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rgbClr val="7030A0"/>
                </a:gs>
              </a:gsLst>
            </a:gra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8239" y="3774364"/>
              <a:ext cx="5976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chemeClr val="bg1"/>
                  </a:solidFill>
                </a:rPr>
                <a:t>~</a:t>
              </a:r>
              <a:endParaRPr lang="ru-RU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98345" y="3886209"/>
              <a:ext cx="7761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dirty="0" smtClean="0">
                  <a:solidFill>
                    <a:schemeClr val="bg1"/>
                  </a:solidFill>
                </a:rPr>
                <a:t>200</a:t>
              </a:r>
              <a:r>
                <a:rPr lang="ru-RU" dirty="0" smtClean="0"/>
                <a:t> </a:t>
              </a:r>
              <a:endParaRPr lang="ru-RU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187854" y="3923363"/>
              <a:ext cx="10584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</a:rPr>
                <a:t> </a:t>
              </a:r>
              <a:r>
                <a:rPr lang="ru-RU" sz="2000" b="1" dirty="0" smtClean="0">
                  <a:solidFill>
                    <a:schemeClr val="bg1"/>
                  </a:solidFill>
                </a:rPr>
                <a:t>20%</a:t>
              </a:r>
              <a:endParaRPr lang="ru-R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Группа 112"/>
          <p:cNvGrpSpPr/>
          <p:nvPr/>
        </p:nvGrpSpPr>
        <p:grpSpPr>
          <a:xfrm>
            <a:off x="0" y="4957702"/>
            <a:ext cx="4956038" cy="646331"/>
            <a:chOff x="0" y="4957702"/>
            <a:chExt cx="4956038" cy="646331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4957702"/>
              <a:ext cx="4800600" cy="646331"/>
              <a:chOff x="0" y="3571561"/>
              <a:chExt cx="4038600" cy="646331"/>
            </a:xfrm>
          </p:grpSpPr>
          <p:sp>
            <p:nvSpPr>
              <p:cNvPr id="84" name="AutoShape 16"/>
              <p:cNvSpPr/>
              <p:nvPr/>
            </p:nvSpPr>
            <p:spPr>
              <a:xfrm>
                <a:off x="0" y="3623481"/>
                <a:ext cx="4038600" cy="567519"/>
              </a:xfrm>
              <a:prstGeom prst="rect">
                <a:avLst/>
              </a:prstGeom>
              <a:gradFill>
                <a:gsLst>
                  <a:gs pos="0">
                    <a:srgbClr val="7B5A85"/>
                  </a:gs>
                  <a:gs pos="100000">
                    <a:srgbClr val="C35954"/>
                  </a:gs>
                </a:gsLst>
              </a:gradFill>
              <a:ln cap="flat" cmpd="sng">
                <a:prstDash val="solid"/>
              </a:ln>
            </p:spPr>
            <p:txBody>
              <a:bodyPr vert="horz" lIns="91440" tIns="45720" rIns="91440" bIns="45720" anchor="ctr">
                <a:normAutofit/>
              </a:bodyPr>
              <a:lstStyle/>
              <a:p>
                <a:pPr marL="0" algn="ctr"/>
                <a:endParaRPr/>
              </a:p>
            </p:txBody>
          </p:sp>
          <p:grpSp>
            <p:nvGrpSpPr>
              <p:cNvPr id="42" name="Группа 41"/>
              <p:cNvGrpSpPr/>
              <p:nvPr/>
            </p:nvGrpSpPr>
            <p:grpSpPr>
              <a:xfrm>
                <a:off x="1896057" y="3676267"/>
                <a:ext cx="289207" cy="488735"/>
                <a:chOff x="7523817" y="3538095"/>
                <a:chExt cx="381000" cy="609600"/>
              </a:xfrm>
            </p:grpSpPr>
            <p:grpSp>
              <p:nvGrpSpPr>
                <p:cNvPr id="43" name="Группа 42"/>
                <p:cNvGrpSpPr/>
                <p:nvPr/>
              </p:nvGrpSpPr>
              <p:grpSpPr>
                <a:xfrm>
                  <a:off x="7523817" y="3538095"/>
                  <a:ext cx="381000" cy="609600"/>
                  <a:chOff x="43618" y="2393310"/>
                  <a:chExt cx="381000" cy="609600"/>
                </a:xfrm>
              </p:grpSpPr>
              <p:sp>
                <p:nvSpPr>
                  <p:cNvPr id="46" name="Овал 45"/>
                  <p:cNvSpPr/>
                  <p:nvPr/>
                </p:nvSpPr>
                <p:spPr>
                  <a:xfrm>
                    <a:off x="119818" y="2393310"/>
                    <a:ext cx="228600" cy="22860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47" name="Блок-схема: задержка 46"/>
                  <p:cNvSpPr/>
                  <p:nvPr/>
                </p:nvSpPr>
                <p:spPr>
                  <a:xfrm rot="16200000">
                    <a:off x="84542" y="2662835"/>
                    <a:ext cx="299151" cy="381000"/>
                  </a:xfrm>
                  <a:prstGeom prst="flowChartDelay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pic>
              <p:nvPicPr>
                <p:cNvPr id="44" name="Рисунок 4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00017" y="3906271"/>
                  <a:ext cx="204237" cy="204237"/>
                </a:xfrm>
                <a:prstGeom prst="rect">
                  <a:avLst/>
                </a:prstGeom>
              </p:spPr>
            </p:pic>
            <p:pic>
              <p:nvPicPr>
                <p:cNvPr id="45" name="Рисунок 4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764207" y="4008002"/>
                  <a:ext cx="127261" cy="127261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/>
              <p:cNvSpPr txBox="1"/>
              <p:nvPr/>
            </p:nvSpPr>
            <p:spPr>
              <a:xfrm>
                <a:off x="118433" y="3571561"/>
                <a:ext cx="18053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1200" dirty="0" smtClean="0">
                    <a:solidFill>
                      <a:schemeClr val="bg1"/>
                    </a:solidFill>
                  </a:rPr>
                  <a:t>Кол-во сообщений</a:t>
                </a:r>
              </a:p>
              <a:p>
                <a:pPr algn="ctr"/>
                <a:r>
                  <a:rPr lang="ru-RU" sz="1200" dirty="0" smtClean="0">
                    <a:solidFill>
                      <a:schemeClr val="bg1"/>
                    </a:solidFill>
                  </a:rPr>
                  <a:t>на одного сотрудника</a:t>
                </a:r>
              </a:p>
              <a:p>
                <a:pPr algn="ctr"/>
                <a:r>
                  <a:rPr lang="ru-RU" sz="1200" dirty="0" smtClean="0">
                    <a:solidFill>
                      <a:schemeClr val="bg1"/>
                    </a:solidFill>
                  </a:rPr>
                  <a:t>ЕСПП</a:t>
                </a:r>
                <a:endParaRPr lang="ru-RU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299763" y="3638813"/>
                <a:ext cx="8915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>
                    <a:solidFill>
                      <a:schemeClr val="bg1"/>
                    </a:solidFill>
                  </a:rPr>
                  <a:t>~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5</a:t>
                </a:r>
                <a:r>
                  <a:rPr lang="ru-RU" sz="2400" dirty="0" smtClean="0">
                    <a:solidFill>
                      <a:schemeClr val="bg1"/>
                    </a:solidFill>
                  </a:rPr>
                  <a:t>3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5" name="TextBox 104"/>
            <p:cNvSpPr txBox="1"/>
            <p:nvPr/>
          </p:nvSpPr>
          <p:spPr>
            <a:xfrm>
              <a:off x="4041638" y="5093326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 smtClean="0">
                  <a:solidFill>
                    <a:schemeClr val="bg1"/>
                  </a:solidFill>
                </a:rPr>
                <a:t>100%</a:t>
              </a:r>
              <a:endParaRPr lang="ru-R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2" name="Группа 111"/>
          <p:cNvGrpSpPr/>
          <p:nvPr/>
        </p:nvGrpSpPr>
        <p:grpSpPr>
          <a:xfrm>
            <a:off x="-1070" y="5534742"/>
            <a:ext cx="2225127" cy="530691"/>
            <a:chOff x="-1070" y="5534742"/>
            <a:chExt cx="2225127" cy="530691"/>
          </a:xfrm>
        </p:grpSpPr>
        <p:sp>
          <p:nvSpPr>
            <p:cNvPr id="88" name="AutoShape 16"/>
            <p:cNvSpPr/>
            <p:nvPr/>
          </p:nvSpPr>
          <p:spPr>
            <a:xfrm>
              <a:off x="-1070" y="5572080"/>
              <a:ext cx="2058470" cy="493353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rgbClr val="7030A0"/>
                </a:gs>
              </a:gsLst>
            </a:gradFill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54701" y="5534742"/>
              <a:ext cx="7216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~</a:t>
              </a:r>
              <a:r>
                <a:rPr lang="en-US" sz="2400" dirty="0" smtClean="0">
                  <a:solidFill>
                    <a:schemeClr val="bg1"/>
                  </a:solidFill>
                </a:rPr>
                <a:t> 8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09657" y="5614479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 smtClean="0">
                  <a:solidFill>
                    <a:schemeClr val="bg1"/>
                  </a:solidFill>
                </a:rPr>
                <a:t>1</a:t>
              </a:r>
              <a:r>
                <a:rPr lang="en-US" sz="2000" b="1" dirty="0" smtClean="0">
                  <a:solidFill>
                    <a:schemeClr val="bg1"/>
                  </a:solidFill>
                </a:rPr>
                <a:t>5</a:t>
              </a:r>
              <a:r>
                <a:rPr lang="ru-RU" sz="2000" b="1" dirty="0" smtClean="0">
                  <a:solidFill>
                    <a:schemeClr val="bg1"/>
                  </a:solidFill>
                </a:rPr>
                <a:t>%</a:t>
              </a:r>
              <a:endParaRPr lang="ru-RU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26549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9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4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9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4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rot="5400000" flipV="1">
            <a:off x="2224619" y="1361305"/>
            <a:ext cx="4022239" cy="4022239"/>
          </a:xfrm>
          <a:prstGeom prst="arc">
            <a:avLst>
              <a:gd name="adj1" fmla="val 432948"/>
              <a:gd name="adj2" fmla="val 10381216"/>
            </a:avLst>
          </a:prstGeom>
          <a:noFill/>
          <a:ln w="12700" cap="flat" cmpd="sng">
            <a:gradFill>
              <a:gsLst>
                <a:gs pos="0">
                  <a:srgbClr val="C35954"/>
                </a:gs>
                <a:gs pos="100000">
                  <a:srgbClr val="7B5A85"/>
                </a:gs>
              </a:gsLst>
            </a:gradFill>
            <a:prstDash val="solid"/>
            <a:headEnd type="oval"/>
            <a:tailEnd type="oval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grpSp>
        <p:nvGrpSpPr>
          <p:cNvPr id="7" name="Group 7"/>
          <p:cNvGrpSpPr/>
          <p:nvPr/>
        </p:nvGrpSpPr>
        <p:grpSpPr>
          <a:xfrm>
            <a:off x="5868418" y="2963678"/>
            <a:ext cx="817494" cy="817494"/>
            <a:chOff x="5126106" y="3639710"/>
            <a:chExt cx="817494" cy="817494"/>
          </a:xfrm>
        </p:grpSpPr>
        <p:sp>
          <p:nvSpPr>
            <p:cNvPr id="8" name="AutoShape 8"/>
            <p:cNvSpPr/>
            <p:nvPr/>
          </p:nvSpPr>
          <p:spPr>
            <a:xfrm>
              <a:off x="5126106" y="3639710"/>
              <a:ext cx="817494" cy="817494"/>
            </a:xfrm>
            <a:prstGeom prst="ellipse">
              <a:avLst/>
            </a:prstGeom>
            <a:gradFill>
              <a:gsLst>
                <a:gs pos="0">
                  <a:srgbClr val="7B5A85"/>
                </a:gs>
                <a:gs pos="100000">
                  <a:srgbClr val="C35954"/>
                </a:gs>
              </a:gsLst>
            </a:gradFill>
            <a:ln w="3175" cap="flat" cmpd="sng">
              <a:solidFill>
                <a:srgbClr val="FFFFFF"/>
              </a:solidFill>
              <a:prstDash val="solid"/>
            </a:ln>
            <a:effectLst>
              <a:outerShdw blurRad="88900" dist="63500" dir="5400000" sx="99000" sy="99000" algn="t" rotWithShape="0">
                <a:srgbClr val="000000">
                  <a:alpha val="45000"/>
                </a:srgbClr>
              </a:outerShdw>
            </a:effectLst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5353004" y="3830330"/>
              <a:ext cx="363699" cy="436255"/>
              <a:chOff x="4051300" y="3109913"/>
              <a:chExt cx="628650" cy="754063"/>
            </a:xfrm>
            <a:solidFill>
              <a:srgbClr val="FFFFFF"/>
            </a:solidFill>
          </p:grpSpPr>
          <p:sp>
            <p:nvSpPr>
              <p:cNvPr id="10" name="Freeform 10"/>
              <p:cNvSpPr/>
              <p:nvPr/>
            </p:nvSpPr>
            <p:spPr>
              <a:xfrm>
                <a:off x="4051300" y="3109913"/>
                <a:ext cx="628650" cy="75406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grpFill/>
            </p:spPr>
            <p:txBody>
              <a:bodyPr vert="horz" wrap="square" lIns="91440" tIns="45720" rIns="91440" bIns="45720" anchor="t">
                <a:prstTxWarp prst="textNoShape">
                  <a:avLst/>
                </a:prstTxWarp>
                <a:normAutofit/>
              </a:bodyPr>
              <a:lstStyle/>
              <a:p>
                <a:pPr marL="0" algn="l"/>
                <a:endParaRPr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4313238" y="3270250"/>
                <a:ext cx="106363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</p:spPr>
            <p:txBody>
              <a:bodyPr vert="horz" wrap="square" lIns="91440" tIns="45720" rIns="91440" bIns="45720" anchor="t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marL="0" algn="l"/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4912936" y="1307890"/>
            <a:ext cx="817494" cy="817494"/>
            <a:chOff x="4493646" y="2283350"/>
            <a:chExt cx="817494" cy="817494"/>
          </a:xfrm>
        </p:grpSpPr>
        <p:sp>
          <p:nvSpPr>
            <p:cNvPr id="13" name="AutoShape 13"/>
            <p:cNvSpPr/>
            <p:nvPr/>
          </p:nvSpPr>
          <p:spPr>
            <a:xfrm>
              <a:off x="4493646" y="2283350"/>
              <a:ext cx="817494" cy="817494"/>
            </a:xfrm>
            <a:prstGeom prst="ellipse">
              <a:avLst/>
            </a:prstGeom>
            <a:gradFill>
              <a:gsLst>
                <a:gs pos="0">
                  <a:srgbClr val="7B5A85"/>
                </a:gs>
                <a:gs pos="100000">
                  <a:srgbClr val="C35954"/>
                </a:gs>
              </a:gsLst>
            </a:gradFill>
            <a:ln w="3175" cap="flat" cmpd="sng">
              <a:solidFill>
                <a:srgbClr val="FFFFFF"/>
              </a:solidFill>
              <a:prstDash val="solid"/>
            </a:ln>
            <a:effectLst>
              <a:outerShdw blurRad="88900" dist="63500" dir="5400000" sx="99000" sy="99000" algn="t" rotWithShape="0">
                <a:srgbClr val="000000">
                  <a:alpha val="45000"/>
                </a:srgbClr>
              </a:outerShdw>
            </a:effectLst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4687021" y="2488206"/>
              <a:ext cx="430744" cy="407783"/>
              <a:chOff x="2835275" y="3127375"/>
              <a:chExt cx="744538" cy="704850"/>
            </a:xfrm>
            <a:solidFill>
              <a:srgbClr val="FFFFFF"/>
            </a:solidFill>
          </p:grpSpPr>
          <p:sp>
            <p:nvSpPr>
              <p:cNvPr id="15" name="Freeform 15"/>
              <p:cNvSpPr/>
              <p:nvPr/>
            </p:nvSpPr>
            <p:spPr>
              <a:xfrm>
                <a:off x="2835275" y="3324225"/>
                <a:ext cx="504825" cy="50800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</p:spPr>
            <p:txBody>
              <a:bodyPr vert="horz" wrap="square" lIns="91440" tIns="45720" rIns="91440" bIns="45720" anchor="t">
                <a:prstTxWarp prst="textNoShape">
                  <a:avLst/>
                </a:prstTxWarp>
                <a:normAutofit fontScale="85000" lnSpcReduction="20000"/>
              </a:bodyPr>
              <a:lstStyle/>
              <a:p>
                <a:pPr marL="0" algn="l"/>
                <a:endParaRPr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2963863" y="3462338"/>
                <a:ext cx="242888" cy="2444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</p:spPr>
            <p:txBody>
              <a:bodyPr vert="horz" wrap="square" lIns="91440" tIns="45720" rIns="91440" bIns="45720" anchor="t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marL="0" algn="l"/>
                <a:endParaRPr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38500" y="3127375"/>
                <a:ext cx="34131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</p:spPr>
            <p:txBody>
              <a:bodyPr vert="horz" wrap="square" lIns="91440" tIns="45720" rIns="91440" bIns="45720" anchor="t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pPr marL="0" algn="l"/>
                <a:endParaRPr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3335338" y="3232150"/>
                <a:ext cx="142875" cy="141288"/>
              </a:xfrm>
              <a:custGeom>
                <a:avLst/>
                <a:gdLst/>
                <a:ahLst/>
                <a:cxnLst/>
                <a:rect l="l" t="t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</p:spPr>
            <p:txBody>
              <a:bodyPr vert="horz" wrap="square" lIns="91440" tIns="45720" rIns="91440" bIns="45720" anchor="t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marL="0" algn="l"/>
                <a:endParaRPr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3352800" y="3486150"/>
                <a:ext cx="200025" cy="20161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</p:spPr>
            <p:txBody>
              <a:bodyPr vert="horz" wrap="square" lIns="91440" tIns="45720" rIns="91440" bIns="45720" anchor="t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marL="0" algn="l"/>
                <a:endParaRPr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3414713" y="3549650"/>
                <a:ext cx="74613" cy="74613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</p:spPr>
            <p:txBody>
              <a:bodyPr vert="horz" wrap="square" lIns="91440" tIns="45720" rIns="91440" bIns="45720" anchor="t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marL="0" algn="l"/>
                <a:endParaRPr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2921000" y="3421063"/>
                <a:ext cx="165100" cy="163513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</p:spPr>
            <p:txBody>
              <a:bodyPr vert="horz" wrap="square" lIns="91440" tIns="45720" rIns="91440" bIns="45720" anchor="t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marL="0" algn="l"/>
                <a:endParaRPr/>
              </a:p>
            </p:txBody>
          </p:sp>
        </p:grpSp>
      </p:grpSp>
      <p:sp>
        <p:nvSpPr>
          <p:cNvPr id="22" name="TextBox 22"/>
          <p:cNvSpPr txBox="1"/>
          <p:nvPr/>
        </p:nvSpPr>
        <p:spPr>
          <a:xfrm>
            <a:off x="6010794" y="1720311"/>
            <a:ext cx="6181206" cy="612476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>
            <a:spAutoFit/>
          </a:bodyPr>
          <a:lstStyle/>
          <a:p>
            <a:pPr marL="0" algn="l">
              <a:lnSpc>
                <a:spcPct val="150000"/>
              </a:lnSpc>
              <a:spcBef>
                <a:spcPct val="0"/>
              </a:spcBef>
              <a:defRPr/>
            </a:pPr>
            <a:r>
              <a:rPr lang="ru-RU" sz="1200" dirty="0" smtClean="0">
                <a:solidFill>
                  <a:srgbClr val="FFFFFF"/>
                </a:solidFill>
                <a:latin typeface="Tahoma"/>
                <a:ea typeface="Tahoma"/>
              </a:rPr>
              <a:t>ИнфоКомпас – это виртуальный помощник, разработанный для помощи пользователям в поиске информации из Руководства пользователя.</a:t>
            </a:r>
            <a:endParaRPr lang="en-US" sz="1100" dirty="0"/>
          </a:p>
        </p:txBody>
      </p:sp>
      <p:sp>
        <p:nvSpPr>
          <p:cNvPr id="23" name="TextBox 23"/>
          <p:cNvSpPr txBox="1"/>
          <p:nvPr/>
        </p:nvSpPr>
        <p:spPr>
          <a:xfrm>
            <a:off x="6010794" y="5225708"/>
            <a:ext cx="6181206" cy="648512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/>
            </a:pPr>
            <a:r>
              <a:rPr lang="ru-RU" sz="1200" dirty="0">
                <a:solidFill>
                  <a:srgbClr val="FFFFFF"/>
                </a:solidFill>
                <a:latin typeface="Tahoma"/>
                <a:ea typeface="Tahoma"/>
              </a:rPr>
              <a:t>Минимизация </a:t>
            </a:r>
            <a:r>
              <a:rPr lang="ru-RU" sz="1200" dirty="0" smtClean="0">
                <a:solidFill>
                  <a:srgbClr val="FFFFFF"/>
                </a:solidFill>
                <a:latin typeface="Tahoma"/>
                <a:ea typeface="Tahoma"/>
              </a:rPr>
              <a:t>ресурсов</a:t>
            </a: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/>
            </a:pPr>
            <a:r>
              <a:rPr lang="ru-RU" sz="1200" dirty="0" smtClean="0">
                <a:solidFill>
                  <a:srgbClr val="FFFFFF"/>
                </a:solidFill>
                <a:latin typeface="Tahoma"/>
                <a:ea typeface="Tahoma"/>
              </a:rPr>
              <a:t>Простота поддержания</a:t>
            </a:r>
            <a:endParaRPr lang="en-US" sz="1100" dirty="0"/>
          </a:p>
        </p:txBody>
      </p:sp>
      <p:sp>
        <p:nvSpPr>
          <p:cNvPr id="24" name="TextBox 24"/>
          <p:cNvSpPr txBox="1"/>
          <p:nvPr/>
        </p:nvSpPr>
        <p:spPr>
          <a:xfrm>
            <a:off x="6684724" y="3406257"/>
            <a:ext cx="5507276" cy="925511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>
            <a:spAutoFit/>
          </a:bodyPr>
          <a:lstStyle/>
          <a:p>
            <a:pPr marL="0" algn="l">
              <a:lnSpc>
                <a:spcPct val="150000"/>
              </a:lnSpc>
              <a:spcBef>
                <a:spcPct val="0"/>
              </a:spcBef>
              <a:defRPr/>
            </a:pPr>
            <a:r>
              <a:rPr lang="ru-RU" sz="1200" dirty="0" smtClean="0">
                <a:solidFill>
                  <a:srgbClr val="FFFFFF"/>
                </a:solidFill>
                <a:latin typeface="Tahoma"/>
                <a:ea typeface="Tahoma"/>
              </a:rPr>
              <a:t>ИнфоКомпас для поиска ответа использует</a:t>
            </a:r>
            <a:r>
              <a:rPr lang="en-US" sz="1200" dirty="0" smtClean="0">
                <a:solidFill>
                  <a:srgbClr val="FFFFFF"/>
                </a:solidFill>
                <a:latin typeface="Tahoma"/>
                <a:ea typeface="Tahoma"/>
              </a:rPr>
              <a:t> </a:t>
            </a:r>
            <a:r>
              <a:rPr lang="ru-RU" sz="1200" dirty="0" smtClean="0">
                <a:solidFill>
                  <a:srgbClr val="FFFFFF"/>
                </a:solidFill>
                <a:latin typeface="Tahoma"/>
                <a:ea typeface="Tahoma"/>
              </a:rPr>
              <a:t>методы </a:t>
            </a:r>
            <a:r>
              <a:rPr lang="en-US" sz="1200" dirty="0" smtClean="0">
                <a:solidFill>
                  <a:srgbClr val="FFFFFF"/>
                </a:solidFill>
                <a:latin typeface="Tahoma"/>
                <a:ea typeface="Tahoma"/>
              </a:rPr>
              <a:t>NLP (Natural Language Processing) </a:t>
            </a:r>
            <a:r>
              <a:rPr lang="ru-RU" sz="1200" dirty="0" smtClean="0">
                <a:solidFill>
                  <a:srgbClr val="FFFFFF"/>
                </a:solidFill>
                <a:latin typeface="Tahoma"/>
                <a:ea typeface="Tahoma"/>
              </a:rPr>
              <a:t>и алгоритмы </a:t>
            </a:r>
            <a:r>
              <a:rPr lang="en-US" sz="1200" dirty="0" smtClean="0">
                <a:solidFill>
                  <a:srgbClr val="FFFFFF"/>
                </a:solidFill>
                <a:latin typeface="Tahoma"/>
                <a:ea typeface="Tahoma"/>
              </a:rPr>
              <a:t>TF-IDF (Term Frequency – Inverse Document Frequency), BM25 (Best Match 25), </a:t>
            </a:r>
            <a:r>
              <a:rPr lang="ru-RU" sz="1200" dirty="0" smtClean="0">
                <a:solidFill>
                  <a:srgbClr val="FFFFFF"/>
                </a:solidFill>
                <a:latin typeface="Tahoma"/>
                <a:ea typeface="Tahoma"/>
              </a:rPr>
              <a:t>алгоритм Левенштейна.</a:t>
            </a:r>
            <a:endParaRPr lang="en-US" sz="1100" dirty="0"/>
          </a:p>
        </p:txBody>
      </p:sp>
      <p:sp>
        <p:nvSpPr>
          <p:cNvPr id="25" name="AutoShape 25"/>
          <p:cNvSpPr/>
          <p:nvPr/>
        </p:nvSpPr>
        <p:spPr>
          <a:xfrm>
            <a:off x="0" y="705115"/>
            <a:ext cx="1105315" cy="366949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26" name="TextBox 26"/>
          <p:cNvSpPr txBox="1"/>
          <p:nvPr/>
        </p:nvSpPr>
        <p:spPr>
          <a:xfrm>
            <a:off x="1105315" y="534646"/>
            <a:ext cx="11086685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ru-RU" altLang="zh-CN" sz="4000" b="1" spc="300" dirty="0" smtClean="0">
                <a:solidFill>
                  <a:srgbClr val="FFFFFF"/>
                </a:solidFill>
                <a:latin typeface="微软雅黑"/>
                <a:ea typeface="微软雅黑"/>
              </a:rPr>
              <a:t>Что такое ИнфоКомпас?</a:t>
            </a:r>
            <a:r>
              <a:rPr lang="zh-CN" altLang="en-US" sz="4000" b="1" i="0" u="none" spc="300" baseline="0" dirty="0" smtClean="0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endParaRPr lang="en-US" sz="1100" dirty="0"/>
          </a:p>
        </p:txBody>
      </p:sp>
      <p:sp>
        <p:nvSpPr>
          <p:cNvPr id="27" name="TextBox 27"/>
          <p:cNvSpPr txBox="1"/>
          <p:nvPr/>
        </p:nvSpPr>
        <p:spPr>
          <a:xfrm>
            <a:off x="6010794" y="1328817"/>
            <a:ext cx="6181206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ru-RU" b="1" dirty="0" smtClean="0">
                <a:solidFill>
                  <a:srgbClr val="B04474"/>
                </a:solidFill>
                <a:latin typeface="Tahoma"/>
                <a:ea typeface="Tahoma"/>
              </a:rPr>
              <a:t>Описание</a:t>
            </a:r>
            <a:endParaRPr lang="en-US" sz="1100" dirty="0"/>
          </a:p>
        </p:txBody>
      </p:sp>
      <p:sp>
        <p:nvSpPr>
          <p:cNvPr id="28" name="TextBox 28"/>
          <p:cNvSpPr txBox="1"/>
          <p:nvPr/>
        </p:nvSpPr>
        <p:spPr>
          <a:xfrm>
            <a:off x="6684724" y="3031615"/>
            <a:ext cx="5507276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ru-RU" b="1" dirty="0" smtClean="0">
                <a:solidFill>
                  <a:srgbClr val="B04474"/>
                </a:solidFill>
                <a:latin typeface="Tahoma"/>
                <a:ea typeface="Tahoma"/>
              </a:rPr>
              <a:t>Технологии</a:t>
            </a:r>
            <a:endParaRPr lang="en-US" sz="1100" dirty="0"/>
          </a:p>
        </p:txBody>
      </p:sp>
      <p:sp>
        <p:nvSpPr>
          <p:cNvPr id="29" name="TextBox 29"/>
          <p:cNvSpPr txBox="1"/>
          <p:nvPr/>
        </p:nvSpPr>
        <p:spPr>
          <a:xfrm>
            <a:off x="6014800" y="4832033"/>
            <a:ext cx="6181206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1800" b="1" i="0" u="none" baseline="0" dirty="0">
                <a:solidFill>
                  <a:srgbClr val="B04474"/>
                </a:solidFill>
                <a:latin typeface="Tahoma"/>
                <a:ea typeface="Tahoma"/>
              </a:rPr>
              <a:t>Основные преимущества</a:t>
            </a:r>
            <a:endParaRPr lang="en-US" sz="1100" dirty="0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32" y="1874462"/>
            <a:ext cx="4606320" cy="275749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pSp>
        <p:nvGrpSpPr>
          <p:cNvPr id="39" name="Группа 38"/>
          <p:cNvGrpSpPr/>
          <p:nvPr/>
        </p:nvGrpSpPr>
        <p:grpSpPr>
          <a:xfrm>
            <a:off x="4981143" y="4645954"/>
            <a:ext cx="817494" cy="817494"/>
            <a:chOff x="4981143" y="4645954"/>
            <a:chExt cx="817494" cy="817494"/>
          </a:xfrm>
        </p:grpSpPr>
        <p:sp>
          <p:nvSpPr>
            <p:cNvPr id="5" name="AutoShape 5"/>
            <p:cNvSpPr/>
            <p:nvPr/>
          </p:nvSpPr>
          <p:spPr>
            <a:xfrm>
              <a:off x="4981143" y="4645954"/>
              <a:ext cx="817494" cy="817494"/>
            </a:xfrm>
            <a:prstGeom prst="ellipse">
              <a:avLst/>
            </a:prstGeom>
            <a:gradFill>
              <a:gsLst>
                <a:gs pos="0">
                  <a:srgbClr val="7B5A85"/>
                </a:gs>
                <a:gs pos="100000">
                  <a:srgbClr val="C35954"/>
                </a:gs>
              </a:gsLst>
            </a:gradFill>
            <a:ln w="3175" cap="flat" cmpd="sng">
              <a:solidFill>
                <a:srgbClr val="FFFFFF"/>
              </a:solidFill>
              <a:prstDash val="solid"/>
            </a:ln>
            <a:effectLst>
              <a:outerShdw blurRad="88900" dist="63500" dir="5400000" sx="99000" sy="99000" algn="t" rotWithShape="0">
                <a:srgbClr val="000000">
                  <a:alpha val="45000"/>
                </a:srgbClr>
              </a:outerShdw>
            </a:effectLst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5106311" y="5100520"/>
              <a:ext cx="97353" cy="14291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Прямоугольник 31"/>
            <p:cNvSpPr/>
            <p:nvPr/>
          </p:nvSpPr>
          <p:spPr>
            <a:xfrm>
              <a:off x="5289997" y="4954017"/>
              <a:ext cx="115722" cy="289413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Прямоугольник 32"/>
            <p:cNvSpPr/>
            <p:nvPr/>
          </p:nvSpPr>
          <p:spPr>
            <a:xfrm>
              <a:off x="5494692" y="4832033"/>
              <a:ext cx="154095" cy="41139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23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9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40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90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4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2" grpId="0"/>
      <p:bldP spid="23" grpId="0"/>
      <p:bldP spid="24" grpId="0"/>
      <p:bldP spid="25" grpId="0" animBg="1"/>
      <p:bldP spid="26" grpId="0"/>
      <p:bldP spid="26" grpId="1"/>
      <p:bldP spid="27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0771" y="2625882"/>
            <a:ext cx="4226837" cy="759293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cap="flat" cmpd="sng">
            <a:prstDash val="solid"/>
          </a:ln>
          <a:effectLst>
            <a:outerShdw blurRad="88900" dist="88900" dir="5400000" sx="99000" sy="99000" algn="t" rotWithShape="0">
              <a:srgbClr val="000000">
                <a:alpha val="75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4513944" y="3562302"/>
            <a:ext cx="7678056" cy="525401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>
            <a:spAutoFit/>
          </a:bodyPr>
          <a:lstStyle/>
          <a:p>
            <a:pPr marL="0" algn="l">
              <a:spcBef>
                <a:spcPct val="0"/>
              </a:spcBef>
              <a:defRPr/>
            </a:pPr>
            <a:r>
              <a:rPr lang="ru-RU" sz="2800" dirty="0" smtClean="0">
                <a:solidFill>
                  <a:srgbClr val="FFFFFF"/>
                </a:solidFill>
                <a:latin typeface="Calibri"/>
              </a:rPr>
              <a:t>Цели и задачи</a:t>
            </a:r>
            <a:endParaRPr lang="en-US" sz="1100" dirty="0"/>
          </a:p>
        </p:txBody>
      </p:sp>
      <p:cxnSp>
        <p:nvCxnSpPr>
          <p:cNvPr id="4" name="Connector 4"/>
          <p:cNvCxnSpPr/>
          <p:nvPr/>
        </p:nvCxnSpPr>
        <p:spPr>
          <a:xfrm>
            <a:off x="4590144" y="4178182"/>
            <a:ext cx="5223325" cy="0"/>
          </a:xfrm>
          <a:prstGeom prst="line">
            <a:avLst/>
          </a:prstGeom>
          <a:ln w="3175" cap="flat" cmpd="sng">
            <a:solidFill>
              <a:srgbClr val="FFFFFF"/>
            </a:solidFill>
            <a:prstDash val="solid"/>
          </a:ln>
        </p:spPr>
      </p:cxnSp>
      <p:sp>
        <p:nvSpPr>
          <p:cNvPr id="5" name="TextBox 5"/>
          <p:cNvSpPr txBox="1"/>
          <p:nvPr/>
        </p:nvSpPr>
        <p:spPr>
          <a:xfrm>
            <a:off x="4062241" y="2619717"/>
            <a:ext cx="934356" cy="771623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>
            <a:spAutoFit/>
          </a:bodyPr>
          <a:lstStyle/>
          <a:p>
            <a:pPr marL="0" algn="dist">
              <a:spcBef>
                <a:spcPct val="0"/>
              </a:spcBef>
              <a:defRPr/>
            </a:pPr>
            <a:r>
              <a:rPr lang="ru-RU" sz="4400" b="1" i="0" u="none" baseline="0" dirty="0" smtClean="0">
                <a:solidFill>
                  <a:srgbClr val="FFFFFF"/>
                </a:solidFill>
                <a:latin typeface="微软雅黑"/>
                <a:ea typeface="微软雅黑"/>
              </a:rPr>
              <a:t>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113236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arn(in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5105400" y="2209800"/>
            <a:ext cx="448207" cy="468582"/>
          </a:xfrm>
          <a:custGeom>
            <a:avLst/>
            <a:gdLst/>
            <a:ahLst/>
            <a:cxnLst/>
            <a:rect l="l" t="t" r="r" b="b"/>
            <a:pathLst>
              <a:path w="581" h="609">
                <a:moveTo>
                  <a:pt x="566" y="523"/>
                </a:moveTo>
                <a:lnTo>
                  <a:pt x="566" y="523"/>
                </a:lnTo>
                <a:cubicBezTo>
                  <a:pt x="495" y="594"/>
                  <a:pt x="495" y="594"/>
                  <a:pt x="495" y="594"/>
                </a:cubicBezTo>
                <a:cubicBezTo>
                  <a:pt x="488" y="601"/>
                  <a:pt x="481" y="608"/>
                  <a:pt x="474" y="608"/>
                </a:cubicBezTo>
                <a:cubicBezTo>
                  <a:pt x="467" y="608"/>
                  <a:pt x="460" y="601"/>
                  <a:pt x="453" y="594"/>
                </a:cubicBezTo>
                <a:cubicBezTo>
                  <a:pt x="417" y="558"/>
                  <a:pt x="417" y="558"/>
                  <a:pt x="417" y="558"/>
                </a:cubicBezTo>
                <a:cubicBezTo>
                  <a:pt x="410" y="551"/>
                  <a:pt x="410" y="544"/>
                  <a:pt x="410" y="537"/>
                </a:cubicBezTo>
                <a:cubicBezTo>
                  <a:pt x="410" y="523"/>
                  <a:pt x="417" y="509"/>
                  <a:pt x="439" y="509"/>
                </a:cubicBezTo>
                <a:cubicBezTo>
                  <a:pt x="446" y="509"/>
                  <a:pt x="453" y="516"/>
                  <a:pt x="453" y="523"/>
                </a:cubicBezTo>
                <a:cubicBezTo>
                  <a:pt x="474" y="537"/>
                  <a:pt x="474" y="537"/>
                  <a:pt x="474" y="537"/>
                </a:cubicBezTo>
                <a:cubicBezTo>
                  <a:pt x="530" y="481"/>
                  <a:pt x="530" y="481"/>
                  <a:pt x="530" y="481"/>
                </a:cubicBezTo>
                <a:cubicBezTo>
                  <a:pt x="537" y="474"/>
                  <a:pt x="545" y="474"/>
                  <a:pt x="552" y="474"/>
                </a:cubicBezTo>
                <a:cubicBezTo>
                  <a:pt x="566" y="474"/>
                  <a:pt x="580" y="488"/>
                  <a:pt x="580" y="502"/>
                </a:cubicBezTo>
                <a:cubicBezTo>
                  <a:pt x="580" y="509"/>
                  <a:pt x="573" y="516"/>
                  <a:pt x="566" y="523"/>
                </a:cubicBezTo>
                <a:close/>
                <a:moveTo>
                  <a:pt x="474" y="495"/>
                </a:moveTo>
                <a:lnTo>
                  <a:pt x="474" y="495"/>
                </a:lnTo>
                <a:cubicBezTo>
                  <a:pt x="467" y="488"/>
                  <a:pt x="453" y="481"/>
                  <a:pt x="439" y="481"/>
                </a:cubicBezTo>
                <a:cubicBezTo>
                  <a:pt x="403" y="481"/>
                  <a:pt x="382" y="509"/>
                  <a:pt x="382" y="537"/>
                </a:cubicBezTo>
                <a:cubicBezTo>
                  <a:pt x="382" y="558"/>
                  <a:pt x="389" y="573"/>
                  <a:pt x="396" y="580"/>
                </a:cubicBezTo>
                <a:cubicBezTo>
                  <a:pt x="424" y="608"/>
                  <a:pt x="424" y="608"/>
                  <a:pt x="424" y="608"/>
                </a:cubicBezTo>
                <a:cubicBezTo>
                  <a:pt x="29" y="608"/>
                  <a:pt x="29" y="608"/>
                  <a:pt x="29" y="608"/>
                </a:cubicBezTo>
                <a:cubicBezTo>
                  <a:pt x="15" y="608"/>
                  <a:pt x="0" y="594"/>
                  <a:pt x="0" y="580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71"/>
                  <a:pt x="15" y="56"/>
                  <a:pt x="29" y="56"/>
                </a:cubicBezTo>
                <a:cubicBezTo>
                  <a:pt x="78" y="56"/>
                  <a:pt x="78" y="56"/>
                  <a:pt x="78" y="56"/>
                </a:cubicBezTo>
                <a:cubicBezTo>
                  <a:pt x="78" y="85"/>
                  <a:pt x="78" y="85"/>
                  <a:pt x="78" y="85"/>
                </a:cubicBezTo>
                <a:cubicBezTo>
                  <a:pt x="78" y="120"/>
                  <a:pt x="106" y="141"/>
                  <a:pt x="135" y="141"/>
                </a:cubicBezTo>
                <a:cubicBezTo>
                  <a:pt x="163" y="141"/>
                  <a:pt x="191" y="120"/>
                  <a:pt x="191" y="85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219" y="56"/>
                  <a:pt x="219" y="56"/>
                  <a:pt x="219" y="56"/>
                </a:cubicBezTo>
                <a:cubicBezTo>
                  <a:pt x="219" y="85"/>
                  <a:pt x="219" y="85"/>
                  <a:pt x="219" y="85"/>
                </a:cubicBezTo>
                <a:cubicBezTo>
                  <a:pt x="219" y="120"/>
                  <a:pt x="248" y="141"/>
                  <a:pt x="276" y="141"/>
                </a:cubicBezTo>
                <a:cubicBezTo>
                  <a:pt x="304" y="141"/>
                  <a:pt x="333" y="120"/>
                  <a:pt x="333" y="85"/>
                </a:cubicBezTo>
                <a:cubicBezTo>
                  <a:pt x="333" y="56"/>
                  <a:pt x="333" y="56"/>
                  <a:pt x="333" y="56"/>
                </a:cubicBezTo>
                <a:cubicBezTo>
                  <a:pt x="361" y="56"/>
                  <a:pt x="361" y="56"/>
                  <a:pt x="361" y="56"/>
                </a:cubicBezTo>
                <a:cubicBezTo>
                  <a:pt x="361" y="85"/>
                  <a:pt x="361" y="85"/>
                  <a:pt x="361" y="85"/>
                </a:cubicBezTo>
                <a:cubicBezTo>
                  <a:pt x="361" y="120"/>
                  <a:pt x="389" y="141"/>
                  <a:pt x="417" y="141"/>
                </a:cubicBezTo>
                <a:cubicBezTo>
                  <a:pt x="446" y="141"/>
                  <a:pt x="474" y="120"/>
                  <a:pt x="474" y="85"/>
                </a:cubicBezTo>
                <a:cubicBezTo>
                  <a:pt x="474" y="56"/>
                  <a:pt x="474" y="56"/>
                  <a:pt x="474" y="56"/>
                </a:cubicBezTo>
                <a:cubicBezTo>
                  <a:pt x="523" y="56"/>
                  <a:pt x="523" y="56"/>
                  <a:pt x="523" y="56"/>
                </a:cubicBezTo>
                <a:cubicBezTo>
                  <a:pt x="537" y="56"/>
                  <a:pt x="552" y="71"/>
                  <a:pt x="552" y="85"/>
                </a:cubicBezTo>
                <a:cubicBezTo>
                  <a:pt x="552" y="445"/>
                  <a:pt x="552" y="445"/>
                  <a:pt x="552" y="445"/>
                </a:cubicBezTo>
                <a:cubicBezTo>
                  <a:pt x="530" y="445"/>
                  <a:pt x="516" y="452"/>
                  <a:pt x="509" y="460"/>
                </a:cubicBezTo>
                <a:lnTo>
                  <a:pt x="474" y="495"/>
                </a:lnTo>
                <a:close/>
                <a:moveTo>
                  <a:pt x="78" y="488"/>
                </a:moveTo>
                <a:lnTo>
                  <a:pt x="78" y="488"/>
                </a:lnTo>
                <a:cubicBezTo>
                  <a:pt x="78" y="502"/>
                  <a:pt x="85" y="509"/>
                  <a:pt x="99" y="509"/>
                </a:cubicBezTo>
                <a:cubicBezTo>
                  <a:pt x="283" y="509"/>
                  <a:pt x="283" y="509"/>
                  <a:pt x="283" y="509"/>
                </a:cubicBezTo>
                <a:cubicBezTo>
                  <a:pt x="297" y="509"/>
                  <a:pt x="304" y="502"/>
                  <a:pt x="304" y="488"/>
                </a:cubicBezTo>
                <a:cubicBezTo>
                  <a:pt x="304" y="474"/>
                  <a:pt x="297" y="467"/>
                  <a:pt x="283" y="467"/>
                </a:cubicBezTo>
                <a:cubicBezTo>
                  <a:pt x="99" y="467"/>
                  <a:pt x="99" y="467"/>
                  <a:pt x="99" y="467"/>
                </a:cubicBezTo>
                <a:cubicBezTo>
                  <a:pt x="85" y="467"/>
                  <a:pt x="78" y="474"/>
                  <a:pt x="78" y="488"/>
                </a:cubicBezTo>
                <a:close/>
                <a:moveTo>
                  <a:pt x="446" y="219"/>
                </a:moveTo>
                <a:lnTo>
                  <a:pt x="446" y="219"/>
                </a:lnTo>
                <a:cubicBezTo>
                  <a:pt x="106" y="219"/>
                  <a:pt x="106" y="219"/>
                  <a:pt x="106" y="219"/>
                </a:cubicBezTo>
                <a:cubicBezTo>
                  <a:pt x="92" y="219"/>
                  <a:pt x="78" y="233"/>
                  <a:pt x="78" y="247"/>
                </a:cubicBezTo>
                <a:cubicBezTo>
                  <a:pt x="78" y="262"/>
                  <a:pt x="92" y="276"/>
                  <a:pt x="106" y="276"/>
                </a:cubicBezTo>
                <a:cubicBezTo>
                  <a:pt x="446" y="276"/>
                  <a:pt x="446" y="276"/>
                  <a:pt x="446" y="276"/>
                </a:cubicBezTo>
                <a:cubicBezTo>
                  <a:pt x="460" y="276"/>
                  <a:pt x="474" y="262"/>
                  <a:pt x="474" y="247"/>
                </a:cubicBezTo>
                <a:cubicBezTo>
                  <a:pt x="474" y="233"/>
                  <a:pt x="460" y="219"/>
                  <a:pt x="446" y="219"/>
                </a:cubicBezTo>
                <a:close/>
                <a:moveTo>
                  <a:pt x="446" y="339"/>
                </a:moveTo>
                <a:lnTo>
                  <a:pt x="446" y="339"/>
                </a:lnTo>
                <a:cubicBezTo>
                  <a:pt x="276" y="339"/>
                  <a:pt x="276" y="339"/>
                  <a:pt x="276" y="339"/>
                </a:cubicBezTo>
                <a:cubicBezTo>
                  <a:pt x="226" y="339"/>
                  <a:pt x="226" y="339"/>
                  <a:pt x="226" y="339"/>
                </a:cubicBezTo>
                <a:cubicBezTo>
                  <a:pt x="106" y="339"/>
                  <a:pt x="106" y="339"/>
                  <a:pt x="106" y="339"/>
                </a:cubicBezTo>
                <a:cubicBezTo>
                  <a:pt x="92" y="339"/>
                  <a:pt x="78" y="353"/>
                  <a:pt x="78" y="367"/>
                </a:cubicBezTo>
                <a:cubicBezTo>
                  <a:pt x="78" y="389"/>
                  <a:pt x="92" y="396"/>
                  <a:pt x="106" y="396"/>
                </a:cubicBezTo>
                <a:cubicBezTo>
                  <a:pt x="226" y="396"/>
                  <a:pt x="226" y="396"/>
                  <a:pt x="226" y="396"/>
                </a:cubicBezTo>
                <a:cubicBezTo>
                  <a:pt x="276" y="396"/>
                  <a:pt x="276" y="396"/>
                  <a:pt x="276" y="396"/>
                </a:cubicBezTo>
                <a:cubicBezTo>
                  <a:pt x="446" y="396"/>
                  <a:pt x="446" y="396"/>
                  <a:pt x="446" y="396"/>
                </a:cubicBezTo>
                <a:cubicBezTo>
                  <a:pt x="460" y="396"/>
                  <a:pt x="474" y="389"/>
                  <a:pt x="474" y="367"/>
                </a:cubicBezTo>
                <a:cubicBezTo>
                  <a:pt x="474" y="353"/>
                  <a:pt x="460" y="339"/>
                  <a:pt x="446" y="339"/>
                </a:cubicBezTo>
                <a:close/>
                <a:moveTo>
                  <a:pt x="417" y="113"/>
                </a:moveTo>
                <a:lnTo>
                  <a:pt x="417" y="113"/>
                </a:lnTo>
                <a:cubicBezTo>
                  <a:pt x="403" y="113"/>
                  <a:pt x="389" y="106"/>
                  <a:pt x="389" y="85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4"/>
                  <a:pt x="403" y="0"/>
                  <a:pt x="417" y="0"/>
                </a:cubicBezTo>
                <a:cubicBezTo>
                  <a:pt x="431" y="0"/>
                  <a:pt x="446" y="14"/>
                  <a:pt x="446" y="28"/>
                </a:cubicBezTo>
                <a:cubicBezTo>
                  <a:pt x="446" y="85"/>
                  <a:pt x="446" y="85"/>
                  <a:pt x="446" y="85"/>
                </a:cubicBezTo>
                <a:cubicBezTo>
                  <a:pt x="446" y="106"/>
                  <a:pt x="431" y="113"/>
                  <a:pt x="417" y="113"/>
                </a:cubicBezTo>
                <a:close/>
                <a:moveTo>
                  <a:pt x="276" y="113"/>
                </a:moveTo>
                <a:lnTo>
                  <a:pt x="276" y="113"/>
                </a:lnTo>
                <a:cubicBezTo>
                  <a:pt x="262" y="113"/>
                  <a:pt x="248" y="106"/>
                  <a:pt x="248" y="85"/>
                </a:cubicBezTo>
                <a:cubicBezTo>
                  <a:pt x="248" y="28"/>
                  <a:pt x="248" y="28"/>
                  <a:pt x="248" y="28"/>
                </a:cubicBezTo>
                <a:cubicBezTo>
                  <a:pt x="248" y="14"/>
                  <a:pt x="262" y="0"/>
                  <a:pt x="276" y="0"/>
                </a:cubicBezTo>
                <a:cubicBezTo>
                  <a:pt x="290" y="0"/>
                  <a:pt x="304" y="14"/>
                  <a:pt x="304" y="28"/>
                </a:cubicBezTo>
                <a:cubicBezTo>
                  <a:pt x="304" y="85"/>
                  <a:pt x="304" y="85"/>
                  <a:pt x="304" y="85"/>
                </a:cubicBezTo>
                <a:cubicBezTo>
                  <a:pt x="304" y="106"/>
                  <a:pt x="290" y="113"/>
                  <a:pt x="276" y="113"/>
                </a:cubicBezTo>
                <a:close/>
                <a:moveTo>
                  <a:pt x="135" y="113"/>
                </a:moveTo>
                <a:lnTo>
                  <a:pt x="135" y="113"/>
                </a:lnTo>
                <a:cubicBezTo>
                  <a:pt x="121" y="113"/>
                  <a:pt x="106" y="106"/>
                  <a:pt x="106" y="85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14"/>
                  <a:pt x="121" y="0"/>
                  <a:pt x="135" y="0"/>
                </a:cubicBezTo>
                <a:cubicBezTo>
                  <a:pt x="149" y="0"/>
                  <a:pt x="163" y="14"/>
                  <a:pt x="163" y="28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63" y="106"/>
                  <a:pt x="149" y="113"/>
                  <a:pt x="135" y="113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vert="horz" wrap="none" lIns="91440" tIns="45720" rIns="91440" bIns="45720" anchor="ctr">
            <a:norm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/>
          </a:p>
        </p:txBody>
      </p:sp>
      <p:sp>
        <p:nvSpPr>
          <p:cNvPr id="6" name="Freeform 6"/>
          <p:cNvSpPr/>
          <p:nvPr/>
        </p:nvSpPr>
        <p:spPr>
          <a:xfrm>
            <a:off x="1600200" y="2209800"/>
            <a:ext cx="461789" cy="468582"/>
          </a:xfrm>
          <a:custGeom>
            <a:avLst/>
            <a:gdLst/>
            <a:ahLst/>
            <a:cxnLst/>
            <a:rect l="l" t="t" r="r" b="b"/>
            <a:pathLst>
              <a:path w="601" h="609">
                <a:moveTo>
                  <a:pt x="572" y="608"/>
                </a:moveTo>
                <a:lnTo>
                  <a:pt x="572" y="608"/>
                </a:lnTo>
                <a:cubicBezTo>
                  <a:pt x="28" y="608"/>
                  <a:pt x="28" y="608"/>
                  <a:pt x="28" y="608"/>
                </a:cubicBezTo>
                <a:cubicBezTo>
                  <a:pt x="7" y="608"/>
                  <a:pt x="0" y="594"/>
                  <a:pt x="0" y="580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92"/>
                  <a:pt x="7" y="78"/>
                  <a:pt x="28" y="78"/>
                </a:cubicBezTo>
                <a:cubicBezTo>
                  <a:pt x="84" y="78"/>
                  <a:pt x="84" y="78"/>
                  <a:pt x="84" y="78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4" y="141"/>
                  <a:pt x="113" y="170"/>
                  <a:pt x="148" y="170"/>
                </a:cubicBezTo>
                <a:cubicBezTo>
                  <a:pt x="183" y="170"/>
                  <a:pt x="211" y="141"/>
                  <a:pt x="211" y="106"/>
                </a:cubicBezTo>
                <a:cubicBezTo>
                  <a:pt x="211" y="78"/>
                  <a:pt x="211" y="78"/>
                  <a:pt x="211" y="78"/>
                </a:cubicBezTo>
                <a:cubicBezTo>
                  <a:pt x="381" y="78"/>
                  <a:pt x="381" y="78"/>
                  <a:pt x="381" y="78"/>
                </a:cubicBezTo>
                <a:cubicBezTo>
                  <a:pt x="381" y="106"/>
                  <a:pt x="381" y="106"/>
                  <a:pt x="381" y="106"/>
                </a:cubicBezTo>
                <a:cubicBezTo>
                  <a:pt x="381" y="141"/>
                  <a:pt x="417" y="170"/>
                  <a:pt x="452" y="170"/>
                </a:cubicBezTo>
                <a:cubicBezTo>
                  <a:pt x="487" y="170"/>
                  <a:pt x="515" y="141"/>
                  <a:pt x="515" y="106"/>
                </a:cubicBezTo>
                <a:cubicBezTo>
                  <a:pt x="515" y="78"/>
                  <a:pt x="515" y="78"/>
                  <a:pt x="515" y="78"/>
                </a:cubicBezTo>
                <a:cubicBezTo>
                  <a:pt x="572" y="78"/>
                  <a:pt x="572" y="78"/>
                  <a:pt x="572" y="78"/>
                </a:cubicBezTo>
                <a:cubicBezTo>
                  <a:pt x="586" y="78"/>
                  <a:pt x="600" y="92"/>
                  <a:pt x="600" y="106"/>
                </a:cubicBezTo>
                <a:cubicBezTo>
                  <a:pt x="600" y="580"/>
                  <a:pt x="600" y="580"/>
                  <a:pt x="600" y="580"/>
                </a:cubicBezTo>
                <a:cubicBezTo>
                  <a:pt x="600" y="594"/>
                  <a:pt x="586" y="608"/>
                  <a:pt x="572" y="608"/>
                </a:cubicBezTo>
                <a:close/>
                <a:moveTo>
                  <a:pt x="544" y="226"/>
                </a:moveTo>
                <a:lnTo>
                  <a:pt x="544" y="226"/>
                </a:lnTo>
                <a:cubicBezTo>
                  <a:pt x="56" y="226"/>
                  <a:pt x="56" y="226"/>
                  <a:pt x="56" y="226"/>
                </a:cubicBezTo>
                <a:cubicBezTo>
                  <a:pt x="56" y="551"/>
                  <a:pt x="56" y="551"/>
                  <a:pt x="56" y="551"/>
                </a:cubicBezTo>
                <a:cubicBezTo>
                  <a:pt x="544" y="551"/>
                  <a:pt x="544" y="551"/>
                  <a:pt x="544" y="551"/>
                </a:cubicBezTo>
                <a:lnTo>
                  <a:pt x="544" y="226"/>
                </a:lnTo>
                <a:close/>
                <a:moveTo>
                  <a:pt x="204" y="360"/>
                </a:moveTo>
                <a:lnTo>
                  <a:pt x="204" y="360"/>
                </a:lnTo>
                <a:cubicBezTo>
                  <a:pt x="211" y="360"/>
                  <a:pt x="219" y="360"/>
                  <a:pt x="226" y="367"/>
                </a:cubicBezTo>
                <a:cubicBezTo>
                  <a:pt x="268" y="417"/>
                  <a:pt x="268" y="417"/>
                  <a:pt x="268" y="417"/>
                </a:cubicBezTo>
                <a:cubicBezTo>
                  <a:pt x="381" y="304"/>
                  <a:pt x="381" y="304"/>
                  <a:pt x="381" y="304"/>
                </a:cubicBezTo>
                <a:cubicBezTo>
                  <a:pt x="388" y="297"/>
                  <a:pt x="395" y="297"/>
                  <a:pt x="402" y="297"/>
                </a:cubicBezTo>
                <a:cubicBezTo>
                  <a:pt x="417" y="297"/>
                  <a:pt x="431" y="304"/>
                  <a:pt x="431" y="325"/>
                </a:cubicBezTo>
                <a:cubicBezTo>
                  <a:pt x="431" y="332"/>
                  <a:pt x="431" y="339"/>
                  <a:pt x="424" y="339"/>
                </a:cubicBezTo>
                <a:cubicBezTo>
                  <a:pt x="289" y="474"/>
                  <a:pt x="289" y="474"/>
                  <a:pt x="289" y="474"/>
                </a:cubicBezTo>
                <a:cubicBezTo>
                  <a:pt x="282" y="481"/>
                  <a:pt x="275" y="481"/>
                  <a:pt x="268" y="481"/>
                </a:cubicBezTo>
                <a:cubicBezTo>
                  <a:pt x="261" y="481"/>
                  <a:pt x="254" y="481"/>
                  <a:pt x="254" y="474"/>
                </a:cubicBezTo>
                <a:cubicBezTo>
                  <a:pt x="183" y="410"/>
                  <a:pt x="183" y="410"/>
                  <a:pt x="183" y="410"/>
                </a:cubicBezTo>
                <a:cubicBezTo>
                  <a:pt x="176" y="403"/>
                  <a:pt x="176" y="396"/>
                  <a:pt x="176" y="389"/>
                </a:cubicBezTo>
                <a:cubicBezTo>
                  <a:pt x="176" y="375"/>
                  <a:pt x="190" y="360"/>
                  <a:pt x="204" y="360"/>
                </a:cubicBezTo>
                <a:close/>
                <a:moveTo>
                  <a:pt x="452" y="134"/>
                </a:moveTo>
                <a:lnTo>
                  <a:pt x="452" y="134"/>
                </a:lnTo>
                <a:cubicBezTo>
                  <a:pt x="431" y="134"/>
                  <a:pt x="424" y="120"/>
                  <a:pt x="424" y="106"/>
                </a:cubicBezTo>
                <a:cubicBezTo>
                  <a:pt x="424" y="28"/>
                  <a:pt x="424" y="28"/>
                  <a:pt x="424" y="28"/>
                </a:cubicBezTo>
                <a:cubicBezTo>
                  <a:pt x="424" y="14"/>
                  <a:pt x="431" y="0"/>
                  <a:pt x="452" y="0"/>
                </a:cubicBezTo>
                <a:cubicBezTo>
                  <a:pt x="466" y="0"/>
                  <a:pt x="480" y="14"/>
                  <a:pt x="480" y="28"/>
                </a:cubicBezTo>
                <a:cubicBezTo>
                  <a:pt x="480" y="106"/>
                  <a:pt x="480" y="106"/>
                  <a:pt x="480" y="106"/>
                </a:cubicBezTo>
                <a:cubicBezTo>
                  <a:pt x="480" y="120"/>
                  <a:pt x="466" y="134"/>
                  <a:pt x="452" y="134"/>
                </a:cubicBezTo>
                <a:close/>
                <a:moveTo>
                  <a:pt x="148" y="134"/>
                </a:moveTo>
                <a:lnTo>
                  <a:pt x="148" y="134"/>
                </a:lnTo>
                <a:cubicBezTo>
                  <a:pt x="134" y="134"/>
                  <a:pt x="120" y="120"/>
                  <a:pt x="120" y="106"/>
                </a:cubicBezTo>
                <a:cubicBezTo>
                  <a:pt x="120" y="28"/>
                  <a:pt x="120" y="28"/>
                  <a:pt x="120" y="28"/>
                </a:cubicBezTo>
                <a:cubicBezTo>
                  <a:pt x="120" y="14"/>
                  <a:pt x="134" y="0"/>
                  <a:pt x="148" y="0"/>
                </a:cubicBezTo>
                <a:cubicBezTo>
                  <a:pt x="162" y="0"/>
                  <a:pt x="176" y="14"/>
                  <a:pt x="176" y="28"/>
                </a:cubicBezTo>
                <a:cubicBezTo>
                  <a:pt x="176" y="106"/>
                  <a:pt x="176" y="106"/>
                  <a:pt x="176" y="106"/>
                </a:cubicBezTo>
                <a:cubicBezTo>
                  <a:pt x="176" y="120"/>
                  <a:pt x="162" y="134"/>
                  <a:pt x="148" y="134"/>
                </a:cubicBezTo>
                <a:close/>
              </a:path>
            </a:pathLst>
          </a:custGeom>
          <a:gradFill>
            <a:gsLst>
              <a:gs pos="2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/>
          </a:gradFill>
        </p:spPr>
        <p:txBody>
          <a:bodyPr vert="horz" wrap="none" lIns="91440" tIns="45720" rIns="91440" bIns="45720" anchor="ctr">
            <a:norm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/>
          </a:p>
        </p:txBody>
      </p:sp>
      <p:sp>
        <p:nvSpPr>
          <p:cNvPr id="8" name="Freeform 8"/>
          <p:cNvSpPr/>
          <p:nvPr/>
        </p:nvSpPr>
        <p:spPr>
          <a:xfrm>
            <a:off x="5186890" y="4724400"/>
            <a:ext cx="366717" cy="424440"/>
          </a:xfrm>
          <a:custGeom>
            <a:avLst/>
            <a:gdLst/>
            <a:ahLst/>
            <a:cxnLst/>
            <a:rect l="l" t="t" r="r" b="b"/>
            <a:pathLst>
              <a:path w="475" h="552">
                <a:moveTo>
                  <a:pt x="446" y="551"/>
                </a:moveTo>
                <a:lnTo>
                  <a:pt x="446" y="551"/>
                </a:lnTo>
                <a:cubicBezTo>
                  <a:pt x="417" y="551"/>
                  <a:pt x="417" y="551"/>
                  <a:pt x="417" y="551"/>
                </a:cubicBezTo>
                <a:cubicBezTo>
                  <a:pt x="417" y="0"/>
                  <a:pt x="417" y="0"/>
                  <a:pt x="417" y="0"/>
                </a:cubicBezTo>
                <a:cubicBezTo>
                  <a:pt x="446" y="0"/>
                  <a:pt x="446" y="0"/>
                  <a:pt x="446" y="0"/>
                </a:cubicBezTo>
                <a:cubicBezTo>
                  <a:pt x="460" y="0"/>
                  <a:pt x="474" y="14"/>
                  <a:pt x="474" y="28"/>
                </a:cubicBezTo>
                <a:cubicBezTo>
                  <a:pt x="474" y="523"/>
                  <a:pt x="474" y="523"/>
                  <a:pt x="474" y="523"/>
                </a:cubicBezTo>
                <a:cubicBezTo>
                  <a:pt x="474" y="537"/>
                  <a:pt x="460" y="551"/>
                  <a:pt x="446" y="551"/>
                </a:cubicBezTo>
                <a:close/>
                <a:moveTo>
                  <a:pt x="57" y="523"/>
                </a:moveTo>
                <a:lnTo>
                  <a:pt x="57" y="523"/>
                </a:lnTo>
                <a:cubicBezTo>
                  <a:pt x="57" y="495"/>
                  <a:pt x="57" y="495"/>
                  <a:pt x="57" y="495"/>
                </a:cubicBezTo>
                <a:cubicBezTo>
                  <a:pt x="106" y="495"/>
                  <a:pt x="106" y="495"/>
                  <a:pt x="106" y="495"/>
                </a:cubicBezTo>
                <a:cubicBezTo>
                  <a:pt x="135" y="495"/>
                  <a:pt x="163" y="466"/>
                  <a:pt x="163" y="438"/>
                </a:cubicBezTo>
                <a:cubicBezTo>
                  <a:pt x="163" y="403"/>
                  <a:pt x="135" y="381"/>
                  <a:pt x="106" y="381"/>
                </a:cubicBezTo>
                <a:cubicBezTo>
                  <a:pt x="57" y="381"/>
                  <a:pt x="57" y="381"/>
                  <a:pt x="57" y="381"/>
                </a:cubicBezTo>
                <a:cubicBezTo>
                  <a:pt x="57" y="332"/>
                  <a:pt x="57" y="332"/>
                  <a:pt x="57" y="332"/>
                </a:cubicBezTo>
                <a:cubicBezTo>
                  <a:pt x="106" y="332"/>
                  <a:pt x="106" y="332"/>
                  <a:pt x="106" y="332"/>
                </a:cubicBezTo>
                <a:cubicBezTo>
                  <a:pt x="135" y="332"/>
                  <a:pt x="163" y="304"/>
                  <a:pt x="163" y="275"/>
                </a:cubicBezTo>
                <a:cubicBezTo>
                  <a:pt x="163" y="247"/>
                  <a:pt x="135" y="219"/>
                  <a:pt x="106" y="219"/>
                </a:cubicBezTo>
                <a:cubicBezTo>
                  <a:pt x="57" y="219"/>
                  <a:pt x="57" y="219"/>
                  <a:pt x="57" y="219"/>
                </a:cubicBezTo>
                <a:cubicBezTo>
                  <a:pt x="57" y="169"/>
                  <a:pt x="57" y="169"/>
                  <a:pt x="57" y="169"/>
                </a:cubicBezTo>
                <a:cubicBezTo>
                  <a:pt x="106" y="169"/>
                  <a:pt x="106" y="169"/>
                  <a:pt x="106" y="169"/>
                </a:cubicBezTo>
                <a:cubicBezTo>
                  <a:pt x="135" y="169"/>
                  <a:pt x="163" y="148"/>
                  <a:pt x="163" y="113"/>
                </a:cubicBezTo>
                <a:cubicBezTo>
                  <a:pt x="163" y="85"/>
                  <a:pt x="135" y="56"/>
                  <a:pt x="106" y="56"/>
                </a:cubicBezTo>
                <a:cubicBezTo>
                  <a:pt x="57" y="56"/>
                  <a:pt x="57" y="56"/>
                  <a:pt x="57" y="56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14"/>
                  <a:pt x="71" y="0"/>
                  <a:pt x="85" y="0"/>
                </a:cubicBezTo>
                <a:cubicBezTo>
                  <a:pt x="389" y="0"/>
                  <a:pt x="389" y="0"/>
                  <a:pt x="389" y="0"/>
                </a:cubicBezTo>
                <a:cubicBezTo>
                  <a:pt x="389" y="551"/>
                  <a:pt x="389" y="551"/>
                  <a:pt x="389" y="551"/>
                </a:cubicBezTo>
                <a:cubicBezTo>
                  <a:pt x="85" y="551"/>
                  <a:pt x="85" y="551"/>
                  <a:pt x="85" y="551"/>
                </a:cubicBezTo>
                <a:cubicBezTo>
                  <a:pt x="71" y="551"/>
                  <a:pt x="57" y="537"/>
                  <a:pt x="57" y="523"/>
                </a:cubicBezTo>
                <a:close/>
                <a:moveTo>
                  <a:pt x="135" y="113"/>
                </a:moveTo>
                <a:lnTo>
                  <a:pt x="135" y="113"/>
                </a:lnTo>
                <a:cubicBezTo>
                  <a:pt x="135" y="134"/>
                  <a:pt x="120" y="141"/>
                  <a:pt x="106" y="141"/>
                </a:cubicBezTo>
                <a:cubicBezTo>
                  <a:pt x="29" y="141"/>
                  <a:pt x="29" y="141"/>
                  <a:pt x="29" y="141"/>
                </a:cubicBezTo>
                <a:cubicBezTo>
                  <a:pt x="15" y="141"/>
                  <a:pt x="0" y="134"/>
                  <a:pt x="0" y="113"/>
                </a:cubicBezTo>
                <a:cubicBezTo>
                  <a:pt x="0" y="99"/>
                  <a:pt x="15" y="85"/>
                  <a:pt x="29" y="85"/>
                </a:cubicBezTo>
                <a:cubicBezTo>
                  <a:pt x="106" y="85"/>
                  <a:pt x="106" y="85"/>
                  <a:pt x="106" y="85"/>
                </a:cubicBezTo>
                <a:cubicBezTo>
                  <a:pt x="120" y="85"/>
                  <a:pt x="135" y="99"/>
                  <a:pt x="135" y="113"/>
                </a:cubicBezTo>
                <a:close/>
                <a:moveTo>
                  <a:pt x="29" y="247"/>
                </a:moveTo>
                <a:lnTo>
                  <a:pt x="29" y="247"/>
                </a:lnTo>
                <a:cubicBezTo>
                  <a:pt x="106" y="247"/>
                  <a:pt x="106" y="247"/>
                  <a:pt x="106" y="247"/>
                </a:cubicBezTo>
                <a:cubicBezTo>
                  <a:pt x="120" y="247"/>
                  <a:pt x="135" y="261"/>
                  <a:pt x="135" y="275"/>
                </a:cubicBezTo>
                <a:cubicBezTo>
                  <a:pt x="135" y="290"/>
                  <a:pt x="120" y="304"/>
                  <a:pt x="106" y="304"/>
                </a:cubicBezTo>
                <a:cubicBezTo>
                  <a:pt x="29" y="304"/>
                  <a:pt x="29" y="304"/>
                  <a:pt x="29" y="304"/>
                </a:cubicBezTo>
                <a:cubicBezTo>
                  <a:pt x="15" y="304"/>
                  <a:pt x="0" y="290"/>
                  <a:pt x="0" y="275"/>
                </a:cubicBezTo>
                <a:cubicBezTo>
                  <a:pt x="0" y="261"/>
                  <a:pt x="15" y="247"/>
                  <a:pt x="29" y="247"/>
                </a:cubicBezTo>
                <a:close/>
                <a:moveTo>
                  <a:pt x="29" y="410"/>
                </a:moveTo>
                <a:lnTo>
                  <a:pt x="29" y="410"/>
                </a:lnTo>
                <a:cubicBezTo>
                  <a:pt x="106" y="410"/>
                  <a:pt x="106" y="410"/>
                  <a:pt x="106" y="410"/>
                </a:cubicBezTo>
                <a:cubicBezTo>
                  <a:pt x="120" y="410"/>
                  <a:pt x="135" y="417"/>
                  <a:pt x="135" y="438"/>
                </a:cubicBezTo>
                <a:cubicBezTo>
                  <a:pt x="135" y="452"/>
                  <a:pt x="120" y="466"/>
                  <a:pt x="106" y="466"/>
                </a:cubicBezTo>
                <a:cubicBezTo>
                  <a:pt x="29" y="466"/>
                  <a:pt x="29" y="466"/>
                  <a:pt x="29" y="466"/>
                </a:cubicBezTo>
                <a:cubicBezTo>
                  <a:pt x="15" y="466"/>
                  <a:pt x="0" y="452"/>
                  <a:pt x="0" y="438"/>
                </a:cubicBezTo>
                <a:cubicBezTo>
                  <a:pt x="0" y="417"/>
                  <a:pt x="15" y="410"/>
                  <a:pt x="29" y="41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vert="horz" wrap="none" lIns="91440" tIns="45720" rIns="91440" bIns="45720" anchor="ctr">
            <a:norm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/>
          </a:p>
        </p:txBody>
      </p:sp>
      <p:sp>
        <p:nvSpPr>
          <p:cNvPr id="16" name="AutoShape 16"/>
          <p:cNvSpPr/>
          <p:nvPr/>
        </p:nvSpPr>
        <p:spPr>
          <a:xfrm>
            <a:off x="0" y="963669"/>
            <a:ext cx="1105315" cy="366949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066800" y="793200"/>
            <a:ext cx="11086685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4000" b="1" i="0" u="none" spc="300" baseline="0" dirty="0">
                <a:solidFill>
                  <a:srgbClr val="FFFFFF"/>
                </a:solidFill>
                <a:latin typeface="微软雅黑"/>
                <a:ea typeface="微软雅黑"/>
              </a:rPr>
              <a:t>Стратег</a:t>
            </a:r>
            <a:r>
              <a:rPr lang="zh-CN" altLang="en-US" sz="4000" b="1" i="0" u="none" spc="300" baseline="0" dirty="0" smtClean="0">
                <a:solidFill>
                  <a:srgbClr val="FFFFFF"/>
                </a:solidFill>
                <a:latin typeface="微软雅黑"/>
                <a:ea typeface="微软雅黑"/>
              </a:rPr>
              <a:t>и</a:t>
            </a:r>
            <a:r>
              <a:rPr lang="ru-RU" altLang="zh-CN" sz="4000" b="1" spc="300" dirty="0" smtClean="0">
                <a:solidFill>
                  <a:srgbClr val="FFFFFF"/>
                </a:solidFill>
                <a:latin typeface="微软雅黑"/>
                <a:ea typeface="微软雅黑"/>
              </a:rPr>
              <a:t>я реализации</a:t>
            </a:r>
            <a:endParaRPr lang="en-US" sz="1100" dirty="0"/>
          </a:p>
        </p:txBody>
      </p:sp>
      <p:sp>
        <p:nvSpPr>
          <p:cNvPr id="2" name="TextBox 1"/>
          <p:cNvSpPr txBox="1"/>
          <p:nvPr/>
        </p:nvSpPr>
        <p:spPr>
          <a:xfrm>
            <a:off x="762000" y="2819400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Создание чат-бота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8" name="Прямая со стрелкой 17"/>
          <p:cNvCxnSpPr/>
          <p:nvPr/>
        </p:nvCxnSpPr>
        <p:spPr>
          <a:xfrm>
            <a:off x="3124200" y="3048000"/>
            <a:ext cx="6858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76939" y="2817378"/>
            <a:ext cx="3469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Согласование департаментов: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 smtClean="0">
                <a:solidFill>
                  <a:schemeClr val="bg1"/>
                </a:solidFill>
              </a:rPr>
              <a:t>ДДПП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 smtClean="0">
                <a:solidFill>
                  <a:schemeClr val="bg1"/>
                </a:solidFill>
              </a:rPr>
              <a:t>ДББР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 smtClean="0">
                <a:solidFill>
                  <a:schemeClr val="bg1"/>
                </a:solidFill>
              </a:rPr>
              <a:t>ДИТ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2" name="Прямая со стрелкой 21"/>
          <p:cNvCxnSpPr/>
          <p:nvPr/>
        </p:nvCxnSpPr>
        <p:spPr>
          <a:xfrm>
            <a:off x="7391400" y="3048000"/>
            <a:ext cx="11430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4"/>
          <p:cNvSpPr/>
          <p:nvPr/>
        </p:nvSpPr>
        <p:spPr>
          <a:xfrm>
            <a:off x="9231439" y="2209800"/>
            <a:ext cx="448207" cy="468582"/>
          </a:xfrm>
          <a:custGeom>
            <a:avLst/>
            <a:gdLst/>
            <a:ahLst/>
            <a:cxnLst/>
            <a:rect l="l" t="t" r="r" b="b"/>
            <a:pathLst>
              <a:path w="581" h="609">
                <a:moveTo>
                  <a:pt x="566" y="523"/>
                </a:moveTo>
                <a:lnTo>
                  <a:pt x="566" y="523"/>
                </a:lnTo>
                <a:cubicBezTo>
                  <a:pt x="495" y="594"/>
                  <a:pt x="495" y="594"/>
                  <a:pt x="495" y="594"/>
                </a:cubicBezTo>
                <a:cubicBezTo>
                  <a:pt x="488" y="601"/>
                  <a:pt x="481" y="608"/>
                  <a:pt x="474" y="608"/>
                </a:cubicBezTo>
                <a:cubicBezTo>
                  <a:pt x="467" y="608"/>
                  <a:pt x="460" y="601"/>
                  <a:pt x="453" y="594"/>
                </a:cubicBezTo>
                <a:cubicBezTo>
                  <a:pt x="417" y="558"/>
                  <a:pt x="417" y="558"/>
                  <a:pt x="417" y="558"/>
                </a:cubicBezTo>
                <a:cubicBezTo>
                  <a:pt x="410" y="551"/>
                  <a:pt x="410" y="544"/>
                  <a:pt x="410" y="537"/>
                </a:cubicBezTo>
                <a:cubicBezTo>
                  <a:pt x="410" y="523"/>
                  <a:pt x="417" y="509"/>
                  <a:pt x="439" y="509"/>
                </a:cubicBezTo>
                <a:cubicBezTo>
                  <a:pt x="446" y="509"/>
                  <a:pt x="453" y="516"/>
                  <a:pt x="453" y="523"/>
                </a:cubicBezTo>
                <a:cubicBezTo>
                  <a:pt x="474" y="537"/>
                  <a:pt x="474" y="537"/>
                  <a:pt x="474" y="537"/>
                </a:cubicBezTo>
                <a:cubicBezTo>
                  <a:pt x="530" y="481"/>
                  <a:pt x="530" y="481"/>
                  <a:pt x="530" y="481"/>
                </a:cubicBezTo>
                <a:cubicBezTo>
                  <a:pt x="537" y="474"/>
                  <a:pt x="545" y="474"/>
                  <a:pt x="552" y="474"/>
                </a:cubicBezTo>
                <a:cubicBezTo>
                  <a:pt x="566" y="474"/>
                  <a:pt x="580" y="488"/>
                  <a:pt x="580" y="502"/>
                </a:cubicBezTo>
                <a:cubicBezTo>
                  <a:pt x="580" y="509"/>
                  <a:pt x="573" y="516"/>
                  <a:pt x="566" y="523"/>
                </a:cubicBezTo>
                <a:close/>
                <a:moveTo>
                  <a:pt x="474" y="495"/>
                </a:moveTo>
                <a:lnTo>
                  <a:pt x="474" y="495"/>
                </a:lnTo>
                <a:cubicBezTo>
                  <a:pt x="467" y="488"/>
                  <a:pt x="453" y="481"/>
                  <a:pt x="439" y="481"/>
                </a:cubicBezTo>
                <a:cubicBezTo>
                  <a:pt x="403" y="481"/>
                  <a:pt x="382" y="509"/>
                  <a:pt x="382" y="537"/>
                </a:cubicBezTo>
                <a:cubicBezTo>
                  <a:pt x="382" y="558"/>
                  <a:pt x="389" y="573"/>
                  <a:pt x="396" y="580"/>
                </a:cubicBezTo>
                <a:cubicBezTo>
                  <a:pt x="424" y="608"/>
                  <a:pt x="424" y="608"/>
                  <a:pt x="424" y="608"/>
                </a:cubicBezTo>
                <a:cubicBezTo>
                  <a:pt x="29" y="608"/>
                  <a:pt x="29" y="608"/>
                  <a:pt x="29" y="608"/>
                </a:cubicBezTo>
                <a:cubicBezTo>
                  <a:pt x="15" y="608"/>
                  <a:pt x="0" y="594"/>
                  <a:pt x="0" y="580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71"/>
                  <a:pt x="15" y="56"/>
                  <a:pt x="29" y="56"/>
                </a:cubicBezTo>
                <a:cubicBezTo>
                  <a:pt x="78" y="56"/>
                  <a:pt x="78" y="56"/>
                  <a:pt x="78" y="56"/>
                </a:cubicBezTo>
                <a:cubicBezTo>
                  <a:pt x="78" y="85"/>
                  <a:pt x="78" y="85"/>
                  <a:pt x="78" y="85"/>
                </a:cubicBezTo>
                <a:cubicBezTo>
                  <a:pt x="78" y="120"/>
                  <a:pt x="106" y="141"/>
                  <a:pt x="135" y="141"/>
                </a:cubicBezTo>
                <a:cubicBezTo>
                  <a:pt x="163" y="141"/>
                  <a:pt x="191" y="120"/>
                  <a:pt x="191" y="85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219" y="56"/>
                  <a:pt x="219" y="56"/>
                  <a:pt x="219" y="56"/>
                </a:cubicBezTo>
                <a:cubicBezTo>
                  <a:pt x="219" y="85"/>
                  <a:pt x="219" y="85"/>
                  <a:pt x="219" y="85"/>
                </a:cubicBezTo>
                <a:cubicBezTo>
                  <a:pt x="219" y="120"/>
                  <a:pt x="248" y="141"/>
                  <a:pt x="276" y="141"/>
                </a:cubicBezTo>
                <a:cubicBezTo>
                  <a:pt x="304" y="141"/>
                  <a:pt x="333" y="120"/>
                  <a:pt x="333" y="85"/>
                </a:cubicBezTo>
                <a:cubicBezTo>
                  <a:pt x="333" y="56"/>
                  <a:pt x="333" y="56"/>
                  <a:pt x="333" y="56"/>
                </a:cubicBezTo>
                <a:cubicBezTo>
                  <a:pt x="361" y="56"/>
                  <a:pt x="361" y="56"/>
                  <a:pt x="361" y="56"/>
                </a:cubicBezTo>
                <a:cubicBezTo>
                  <a:pt x="361" y="85"/>
                  <a:pt x="361" y="85"/>
                  <a:pt x="361" y="85"/>
                </a:cubicBezTo>
                <a:cubicBezTo>
                  <a:pt x="361" y="120"/>
                  <a:pt x="389" y="141"/>
                  <a:pt x="417" y="141"/>
                </a:cubicBezTo>
                <a:cubicBezTo>
                  <a:pt x="446" y="141"/>
                  <a:pt x="474" y="120"/>
                  <a:pt x="474" y="85"/>
                </a:cubicBezTo>
                <a:cubicBezTo>
                  <a:pt x="474" y="56"/>
                  <a:pt x="474" y="56"/>
                  <a:pt x="474" y="56"/>
                </a:cubicBezTo>
                <a:cubicBezTo>
                  <a:pt x="523" y="56"/>
                  <a:pt x="523" y="56"/>
                  <a:pt x="523" y="56"/>
                </a:cubicBezTo>
                <a:cubicBezTo>
                  <a:pt x="537" y="56"/>
                  <a:pt x="552" y="71"/>
                  <a:pt x="552" y="85"/>
                </a:cubicBezTo>
                <a:cubicBezTo>
                  <a:pt x="552" y="445"/>
                  <a:pt x="552" y="445"/>
                  <a:pt x="552" y="445"/>
                </a:cubicBezTo>
                <a:cubicBezTo>
                  <a:pt x="530" y="445"/>
                  <a:pt x="516" y="452"/>
                  <a:pt x="509" y="460"/>
                </a:cubicBezTo>
                <a:lnTo>
                  <a:pt x="474" y="495"/>
                </a:lnTo>
                <a:close/>
                <a:moveTo>
                  <a:pt x="78" y="488"/>
                </a:moveTo>
                <a:lnTo>
                  <a:pt x="78" y="488"/>
                </a:lnTo>
                <a:cubicBezTo>
                  <a:pt x="78" y="502"/>
                  <a:pt x="85" y="509"/>
                  <a:pt x="99" y="509"/>
                </a:cubicBezTo>
                <a:cubicBezTo>
                  <a:pt x="283" y="509"/>
                  <a:pt x="283" y="509"/>
                  <a:pt x="283" y="509"/>
                </a:cubicBezTo>
                <a:cubicBezTo>
                  <a:pt x="297" y="509"/>
                  <a:pt x="304" y="502"/>
                  <a:pt x="304" y="488"/>
                </a:cubicBezTo>
                <a:cubicBezTo>
                  <a:pt x="304" y="474"/>
                  <a:pt x="297" y="467"/>
                  <a:pt x="283" y="467"/>
                </a:cubicBezTo>
                <a:cubicBezTo>
                  <a:pt x="99" y="467"/>
                  <a:pt x="99" y="467"/>
                  <a:pt x="99" y="467"/>
                </a:cubicBezTo>
                <a:cubicBezTo>
                  <a:pt x="85" y="467"/>
                  <a:pt x="78" y="474"/>
                  <a:pt x="78" y="488"/>
                </a:cubicBezTo>
                <a:close/>
                <a:moveTo>
                  <a:pt x="446" y="219"/>
                </a:moveTo>
                <a:lnTo>
                  <a:pt x="446" y="219"/>
                </a:lnTo>
                <a:cubicBezTo>
                  <a:pt x="106" y="219"/>
                  <a:pt x="106" y="219"/>
                  <a:pt x="106" y="219"/>
                </a:cubicBezTo>
                <a:cubicBezTo>
                  <a:pt x="92" y="219"/>
                  <a:pt x="78" y="233"/>
                  <a:pt x="78" y="247"/>
                </a:cubicBezTo>
                <a:cubicBezTo>
                  <a:pt x="78" y="262"/>
                  <a:pt x="92" y="276"/>
                  <a:pt x="106" y="276"/>
                </a:cubicBezTo>
                <a:cubicBezTo>
                  <a:pt x="446" y="276"/>
                  <a:pt x="446" y="276"/>
                  <a:pt x="446" y="276"/>
                </a:cubicBezTo>
                <a:cubicBezTo>
                  <a:pt x="460" y="276"/>
                  <a:pt x="474" y="262"/>
                  <a:pt x="474" y="247"/>
                </a:cubicBezTo>
                <a:cubicBezTo>
                  <a:pt x="474" y="233"/>
                  <a:pt x="460" y="219"/>
                  <a:pt x="446" y="219"/>
                </a:cubicBezTo>
                <a:close/>
                <a:moveTo>
                  <a:pt x="446" y="339"/>
                </a:moveTo>
                <a:lnTo>
                  <a:pt x="446" y="339"/>
                </a:lnTo>
                <a:cubicBezTo>
                  <a:pt x="276" y="339"/>
                  <a:pt x="276" y="339"/>
                  <a:pt x="276" y="339"/>
                </a:cubicBezTo>
                <a:cubicBezTo>
                  <a:pt x="226" y="339"/>
                  <a:pt x="226" y="339"/>
                  <a:pt x="226" y="339"/>
                </a:cubicBezTo>
                <a:cubicBezTo>
                  <a:pt x="106" y="339"/>
                  <a:pt x="106" y="339"/>
                  <a:pt x="106" y="339"/>
                </a:cubicBezTo>
                <a:cubicBezTo>
                  <a:pt x="92" y="339"/>
                  <a:pt x="78" y="353"/>
                  <a:pt x="78" y="367"/>
                </a:cubicBezTo>
                <a:cubicBezTo>
                  <a:pt x="78" y="389"/>
                  <a:pt x="92" y="396"/>
                  <a:pt x="106" y="396"/>
                </a:cubicBezTo>
                <a:cubicBezTo>
                  <a:pt x="226" y="396"/>
                  <a:pt x="226" y="396"/>
                  <a:pt x="226" y="396"/>
                </a:cubicBezTo>
                <a:cubicBezTo>
                  <a:pt x="276" y="396"/>
                  <a:pt x="276" y="396"/>
                  <a:pt x="276" y="396"/>
                </a:cubicBezTo>
                <a:cubicBezTo>
                  <a:pt x="446" y="396"/>
                  <a:pt x="446" y="396"/>
                  <a:pt x="446" y="396"/>
                </a:cubicBezTo>
                <a:cubicBezTo>
                  <a:pt x="460" y="396"/>
                  <a:pt x="474" y="389"/>
                  <a:pt x="474" y="367"/>
                </a:cubicBezTo>
                <a:cubicBezTo>
                  <a:pt x="474" y="353"/>
                  <a:pt x="460" y="339"/>
                  <a:pt x="446" y="339"/>
                </a:cubicBezTo>
                <a:close/>
                <a:moveTo>
                  <a:pt x="417" y="113"/>
                </a:moveTo>
                <a:lnTo>
                  <a:pt x="417" y="113"/>
                </a:lnTo>
                <a:cubicBezTo>
                  <a:pt x="403" y="113"/>
                  <a:pt x="389" y="106"/>
                  <a:pt x="389" y="85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4"/>
                  <a:pt x="403" y="0"/>
                  <a:pt x="417" y="0"/>
                </a:cubicBezTo>
                <a:cubicBezTo>
                  <a:pt x="431" y="0"/>
                  <a:pt x="446" y="14"/>
                  <a:pt x="446" y="28"/>
                </a:cubicBezTo>
                <a:cubicBezTo>
                  <a:pt x="446" y="85"/>
                  <a:pt x="446" y="85"/>
                  <a:pt x="446" y="85"/>
                </a:cubicBezTo>
                <a:cubicBezTo>
                  <a:pt x="446" y="106"/>
                  <a:pt x="431" y="113"/>
                  <a:pt x="417" y="113"/>
                </a:cubicBezTo>
                <a:close/>
                <a:moveTo>
                  <a:pt x="276" y="113"/>
                </a:moveTo>
                <a:lnTo>
                  <a:pt x="276" y="113"/>
                </a:lnTo>
                <a:cubicBezTo>
                  <a:pt x="262" y="113"/>
                  <a:pt x="248" y="106"/>
                  <a:pt x="248" y="85"/>
                </a:cubicBezTo>
                <a:cubicBezTo>
                  <a:pt x="248" y="28"/>
                  <a:pt x="248" y="28"/>
                  <a:pt x="248" y="28"/>
                </a:cubicBezTo>
                <a:cubicBezTo>
                  <a:pt x="248" y="14"/>
                  <a:pt x="262" y="0"/>
                  <a:pt x="276" y="0"/>
                </a:cubicBezTo>
                <a:cubicBezTo>
                  <a:pt x="290" y="0"/>
                  <a:pt x="304" y="14"/>
                  <a:pt x="304" y="28"/>
                </a:cubicBezTo>
                <a:cubicBezTo>
                  <a:pt x="304" y="85"/>
                  <a:pt x="304" y="85"/>
                  <a:pt x="304" y="85"/>
                </a:cubicBezTo>
                <a:cubicBezTo>
                  <a:pt x="304" y="106"/>
                  <a:pt x="290" y="113"/>
                  <a:pt x="276" y="113"/>
                </a:cubicBezTo>
                <a:close/>
                <a:moveTo>
                  <a:pt x="135" y="113"/>
                </a:moveTo>
                <a:lnTo>
                  <a:pt x="135" y="113"/>
                </a:lnTo>
                <a:cubicBezTo>
                  <a:pt x="121" y="113"/>
                  <a:pt x="106" y="106"/>
                  <a:pt x="106" y="85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14"/>
                  <a:pt x="121" y="0"/>
                  <a:pt x="135" y="0"/>
                </a:cubicBezTo>
                <a:cubicBezTo>
                  <a:pt x="149" y="0"/>
                  <a:pt x="163" y="14"/>
                  <a:pt x="163" y="28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63" y="106"/>
                  <a:pt x="149" y="113"/>
                  <a:pt x="135" y="113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vert="horz" wrap="none" lIns="91440" tIns="45720" rIns="91440" bIns="45720" anchor="ctr">
            <a:norm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/>
          </a:p>
        </p:txBody>
      </p:sp>
      <p:sp>
        <p:nvSpPr>
          <p:cNvPr id="24" name="TextBox 23"/>
          <p:cNvSpPr txBox="1"/>
          <p:nvPr/>
        </p:nvSpPr>
        <p:spPr>
          <a:xfrm>
            <a:off x="8610600" y="2817378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Тестирование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6" name="Прямая со стрелкой 25"/>
          <p:cNvCxnSpPr/>
          <p:nvPr/>
        </p:nvCxnSpPr>
        <p:spPr>
          <a:xfrm>
            <a:off x="9455542" y="3417542"/>
            <a:ext cx="0" cy="115445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886" y="4582689"/>
            <a:ext cx="751311" cy="75131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153400" y="5257800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ru-RU" dirty="0" smtClean="0">
                <a:solidFill>
                  <a:schemeClr val="bg1"/>
                </a:solidFill>
              </a:rPr>
              <a:t>Устранение выявленных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ошибок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30" name="Прямая со стрелкой 29"/>
          <p:cNvCxnSpPr/>
          <p:nvPr/>
        </p:nvCxnSpPr>
        <p:spPr>
          <a:xfrm flipH="1">
            <a:off x="6096000" y="5486400"/>
            <a:ext cx="17907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002743" y="53017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Релиз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9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9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4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9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4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6" grpId="0" animBg="1"/>
      <p:bldP spid="17" grpId="0"/>
      <p:bldP spid="17" grpId="1"/>
      <p:bldP spid="2" grpId="0"/>
      <p:bldP spid="20" grpId="0"/>
      <p:bldP spid="23" grpId="0" animBg="1"/>
      <p:bldP spid="24" grpId="0"/>
      <p:bldP spid="28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or 6"/>
          <p:cNvCxnSpPr/>
          <p:nvPr/>
        </p:nvCxnSpPr>
        <p:spPr>
          <a:xfrm>
            <a:off x="6658162" y="3821300"/>
            <a:ext cx="1161677" cy="839517"/>
          </a:xfrm>
          <a:prstGeom prst="line">
            <a:avLst/>
          </a:prstGeom>
          <a:ln w="6350" cap="flat" cmpd="sng">
            <a:solidFill>
              <a:srgbClr val="C35954"/>
            </a:solidFill>
            <a:prstDash val="solid"/>
            <a:headEnd type="oval"/>
            <a:tailEnd type="oval"/>
          </a:ln>
        </p:spPr>
      </p:cxnSp>
      <p:cxnSp>
        <p:nvCxnSpPr>
          <p:cNvPr id="7" name="Connector 7"/>
          <p:cNvCxnSpPr/>
          <p:nvPr/>
        </p:nvCxnSpPr>
        <p:spPr>
          <a:xfrm flipH="1">
            <a:off x="3396422" y="3813022"/>
            <a:ext cx="1171696" cy="746252"/>
          </a:xfrm>
          <a:prstGeom prst="line">
            <a:avLst/>
          </a:prstGeom>
          <a:ln w="6350" cap="flat" cmpd="sng">
            <a:solidFill>
              <a:srgbClr val="C35954"/>
            </a:solidFill>
            <a:prstDash val="solid"/>
            <a:headEnd type="oval"/>
            <a:tailEnd type="oval"/>
          </a:ln>
        </p:spPr>
      </p:cxnSp>
      <p:sp>
        <p:nvSpPr>
          <p:cNvPr id="9" name="AutoShape 9"/>
          <p:cNvSpPr/>
          <p:nvPr/>
        </p:nvSpPr>
        <p:spPr>
          <a:xfrm>
            <a:off x="0" y="963669"/>
            <a:ext cx="1105315" cy="366949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098124" y="793200"/>
            <a:ext cx="11093876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ru-RU" sz="4000" b="1" spc="300" dirty="0" smtClean="0">
                <a:solidFill>
                  <a:srgbClr val="FFFFFF"/>
                </a:solidFill>
                <a:latin typeface="微软雅黑"/>
                <a:ea typeface="微软雅黑"/>
              </a:rPr>
              <a:t>Наши цели</a:t>
            </a:r>
            <a:endParaRPr lang="en-US" sz="1100" dirty="0"/>
          </a:p>
        </p:txBody>
      </p:sp>
      <p:sp>
        <p:nvSpPr>
          <p:cNvPr id="11" name="TextBox 11"/>
          <p:cNvSpPr txBox="1"/>
          <p:nvPr/>
        </p:nvSpPr>
        <p:spPr>
          <a:xfrm flipH="1">
            <a:off x="4357857" y="5291242"/>
            <a:ext cx="3101099" cy="602345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b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/>
            </a:pPr>
            <a:r>
              <a:rPr lang="ru-RU" sz="1100" dirty="0" smtClean="0">
                <a:solidFill>
                  <a:srgbClr val="FFFFFF"/>
                </a:solidFill>
                <a:latin typeface="微软雅黑"/>
                <a:ea typeface="微软雅黑"/>
              </a:rPr>
              <a:t>Наполнение БД </a:t>
            </a:r>
            <a:r>
              <a:rPr lang="en-US" sz="1100" dirty="0" smtClean="0">
                <a:solidFill>
                  <a:srgbClr val="FFFFFF"/>
                </a:solidFill>
                <a:latin typeface="微软雅黑"/>
                <a:ea typeface="微软雅黑"/>
              </a:rPr>
              <a:t>&gt; 1000 </a:t>
            </a:r>
            <a:r>
              <a:rPr lang="ru-RU" sz="1100" dirty="0" smtClean="0">
                <a:solidFill>
                  <a:srgbClr val="FFFFFF"/>
                </a:solidFill>
                <a:latin typeface="微软雅黑"/>
                <a:ea typeface="微软雅黑"/>
              </a:rPr>
              <a:t>вопросов</a:t>
            </a: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/>
            </a:pPr>
            <a:r>
              <a:rPr lang="ru-RU" sz="1100" dirty="0" smtClean="0">
                <a:solidFill>
                  <a:srgbClr val="FFFFFF"/>
                </a:solidFill>
                <a:latin typeface="微软雅黑"/>
                <a:ea typeface="微软雅黑"/>
              </a:rPr>
              <a:t>Улучшение </a:t>
            </a:r>
            <a:r>
              <a:rPr lang="ru-RU" sz="1100" b="0" i="0" u="none" baseline="0" dirty="0" smtClean="0">
                <a:solidFill>
                  <a:srgbClr val="FFFFFF"/>
                </a:solidFill>
                <a:latin typeface="微软雅黑"/>
                <a:ea typeface="微软雅黑"/>
              </a:rPr>
              <a:t>ИБ</a:t>
            </a:r>
            <a:endParaRPr lang="en-US" sz="1100" dirty="0"/>
          </a:p>
        </p:txBody>
      </p:sp>
      <p:sp>
        <p:nvSpPr>
          <p:cNvPr id="12" name="TextBox 12"/>
          <p:cNvSpPr txBox="1"/>
          <p:nvPr/>
        </p:nvSpPr>
        <p:spPr>
          <a:xfrm>
            <a:off x="4082600" y="4758944"/>
            <a:ext cx="3376356" cy="5847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ru-RU" sz="1600" b="1" dirty="0" smtClean="0">
                <a:solidFill>
                  <a:srgbClr val="C35954"/>
                </a:solidFill>
                <a:latin typeface="微软雅黑"/>
                <a:ea typeface="微软雅黑"/>
              </a:rPr>
              <a:t>Цели для успешной</a:t>
            </a:r>
          </a:p>
          <a:p>
            <a:pPr marL="0" algn="ctr">
              <a:defRPr/>
            </a:pPr>
            <a:r>
              <a:rPr lang="ru-RU" sz="1600" b="1" dirty="0" smtClean="0">
                <a:solidFill>
                  <a:srgbClr val="C35954"/>
                </a:solidFill>
                <a:latin typeface="微软雅黑"/>
                <a:ea typeface="微软雅黑"/>
              </a:rPr>
              <a:t>реализации</a:t>
            </a:r>
            <a:endParaRPr lang="en-US" sz="1100" dirty="0"/>
          </a:p>
        </p:txBody>
      </p:sp>
      <p:sp>
        <p:nvSpPr>
          <p:cNvPr id="13" name="TextBox 13"/>
          <p:cNvSpPr txBox="1"/>
          <p:nvPr/>
        </p:nvSpPr>
        <p:spPr>
          <a:xfrm flipH="1">
            <a:off x="7435595" y="3239423"/>
            <a:ext cx="3392766" cy="315728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/>
            </a:pPr>
            <a:r>
              <a:rPr lang="ru-RU" sz="1100" dirty="0" smtClean="0">
                <a:solidFill>
                  <a:schemeClr val="bg1"/>
                </a:solidFill>
              </a:rPr>
              <a:t>Увеличить число вовлеченных сотрудников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239000" y="2897490"/>
            <a:ext cx="3392766" cy="33855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en-US" sz="1600" b="1" i="0" u="none" baseline="0" dirty="0" err="1">
                <a:solidFill>
                  <a:srgbClr val="C35954"/>
                </a:solidFill>
                <a:latin typeface="微软雅黑"/>
                <a:ea typeface="微软雅黑"/>
              </a:rPr>
              <a:t>Роль</a:t>
            </a:r>
            <a:r>
              <a:rPr lang="en-US" sz="1600" b="1" i="0" u="none" baseline="0" dirty="0">
                <a:solidFill>
                  <a:srgbClr val="C35954"/>
                </a:solidFill>
                <a:latin typeface="微软雅黑"/>
                <a:ea typeface="微软雅黑"/>
              </a:rPr>
              <a:t> </a:t>
            </a:r>
            <a:r>
              <a:rPr lang="en-US" sz="1600" b="1" i="0" u="none" baseline="0" dirty="0" err="1">
                <a:solidFill>
                  <a:srgbClr val="C35954"/>
                </a:solidFill>
                <a:latin typeface="微软雅黑"/>
                <a:ea typeface="微软雅黑"/>
              </a:rPr>
              <a:t>команды</a:t>
            </a:r>
            <a:endParaRPr lang="en-US" sz="1100" dirty="0"/>
          </a:p>
        </p:txBody>
      </p:sp>
      <p:sp>
        <p:nvSpPr>
          <p:cNvPr id="15" name="TextBox 15"/>
          <p:cNvSpPr txBox="1"/>
          <p:nvPr/>
        </p:nvSpPr>
        <p:spPr>
          <a:xfrm flipH="1">
            <a:off x="1374182" y="3192497"/>
            <a:ext cx="3327922" cy="602345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/>
            </a:pPr>
            <a:r>
              <a:rPr lang="ru-RU" sz="1100" dirty="0" smtClean="0">
                <a:solidFill>
                  <a:schemeClr val="bg1"/>
                </a:solidFill>
              </a:rPr>
              <a:t>Улучшить взаимодействие с УИО</a:t>
            </a: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/>
            </a:pPr>
            <a:r>
              <a:rPr lang="ru-RU" sz="1100" dirty="0" smtClean="0">
                <a:solidFill>
                  <a:schemeClr val="bg1"/>
                </a:solidFill>
              </a:rPr>
              <a:t>Снять нагрузку с ЕСПП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38200" y="2844853"/>
            <a:ext cx="3327922" cy="33855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en-US" sz="1600" b="1" i="0" u="none" baseline="0" dirty="0">
                <a:solidFill>
                  <a:srgbClr val="C35954"/>
                </a:solidFill>
                <a:latin typeface="微软雅黑"/>
                <a:ea typeface="微软雅黑"/>
              </a:rPr>
              <a:t>Основные цели</a:t>
            </a:r>
            <a:endParaRPr lang="en-US" sz="1100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03" y="2755816"/>
            <a:ext cx="1990604" cy="190500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018" y="3888701"/>
            <a:ext cx="1914403" cy="180116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494" y="3777113"/>
            <a:ext cx="1981201" cy="198316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5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5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5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0" grpId="1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等线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3092</TotalTime>
  <Words>525</Words>
  <Application>Microsoft Office PowerPoint</Application>
  <PresentationFormat>Широкоэкранный</PresentationFormat>
  <Paragraphs>118</Paragraphs>
  <Slides>13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13</vt:i4>
      </vt:variant>
    </vt:vector>
  </HeadingPairs>
  <TitlesOfParts>
    <vt:vector size="25" baseType="lpstr">
      <vt:lpstr>맑은 고딕</vt:lpstr>
      <vt:lpstr>微软雅黑</vt:lpstr>
      <vt:lpstr>宋体</vt:lpstr>
      <vt:lpstr>Arial</vt:lpstr>
      <vt:lpstr>Calibri</vt:lpstr>
      <vt:lpstr>等线</vt:lpstr>
      <vt:lpstr>等线 Light</vt:lpstr>
      <vt:lpstr>Tahoma</vt:lpstr>
      <vt:lpstr>Times New Roman</vt:lpstr>
      <vt:lpstr>Wingdings</vt:lpstr>
      <vt:lpstr>Office Theme</vt:lpstr>
      <vt:lpstr>自定义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Ермилов Виктор Владимирович</cp:lastModifiedBy>
  <cp:revision>76</cp:revision>
  <dcterms:created xsi:type="dcterms:W3CDTF">2006-08-16T00:00:00Z</dcterms:created>
  <dcterms:modified xsi:type="dcterms:W3CDTF">2024-10-21T10:03:16Z</dcterms:modified>
</cp:coreProperties>
</file>